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9" r:id="rId2"/>
    <p:sldId id="322" r:id="rId3"/>
    <p:sldId id="316" r:id="rId4"/>
    <p:sldId id="317" r:id="rId5"/>
    <p:sldId id="318" r:id="rId6"/>
    <p:sldId id="319" r:id="rId7"/>
    <p:sldId id="320" r:id="rId8"/>
    <p:sldId id="295" r:id="rId9"/>
    <p:sldId id="312" r:id="rId10"/>
    <p:sldId id="313" r:id="rId11"/>
    <p:sldId id="296" r:id="rId12"/>
    <p:sldId id="297" r:id="rId13"/>
    <p:sldId id="298" r:id="rId14"/>
    <p:sldId id="300" r:id="rId15"/>
    <p:sldId id="302" r:id="rId16"/>
    <p:sldId id="304" r:id="rId17"/>
    <p:sldId id="306" r:id="rId18"/>
    <p:sldId id="308" r:id="rId19"/>
    <p:sldId id="310" r:id="rId20"/>
    <p:sldId id="323" r:id="rId21"/>
    <p:sldId id="315" r:id="rId22"/>
    <p:sldId id="324" r:id="rId23"/>
    <p:sldId id="257" r:id="rId24"/>
    <p:sldId id="288" r:id="rId25"/>
    <p:sldId id="258" r:id="rId26"/>
    <p:sldId id="259" r:id="rId27"/>
    <p:sldId id="286" r:id="rId28"/>
    <p:sldId id="284" r:id="rId29"/>
    <p:sldId id="281" r:id="rId30"/>
    <p:sldId id="282" r:id="rId31"/>
    <p:sldId id="283" r:id="rId32"/>
    <p:sldId id="285" r:id="rId33"/>
    <p:sldId id="314" r:id="rId34"/>
    <p:sldId id="326" r:id="rId35"/>
    <p:sldId id="321" r:id="rId36"/>
    <p:sldId id="32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13" autoAdjust="0"/>
  </p:normalViewPr>
  <p:slideViewPr>
    <p:cSldViewPr>
      <p:cViewPr>
        <p:scale>
          <a:sx n="60" d="100"/>
          <a:sy n="60" d="100"/>
        </p:scale>
        <p:origin x="-1656" y="-1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plotArea>
      <c:layout/>
      <c:barChart>
        <c:barDir val="col"/>
        <c:grouping val="clustered"/>
        <c:ser>
          <c:idx val="0"/>
          <c:order val="0"/>
          <c:tx>
            <c:strRef>
              <c:f>Sayfa1!$E$7</c:f>
              <c:strCache>
                <c:ptCount val="1"/>
                <c:pt idx="0">
                  <c:v>Türkiye </c:v>
                </c:pt>
              </c:strCache>
            </c:strRef>
          </c:tx>
          <c:spPr>
            <a:solidFill>
              <a:schemeClr val="accent2">
                <a:lumMod val="60000"/>
                <a:lumOff val="40000"/>
              </a:schemeClr>
            </a:solidFill>
          </c:spPr>
          <c:cat>
            <c:strRef>
              <c:f>Sayfa1!$D$8:$D$9</c:f>
              <c:strCache>
                <c:ptCount val="2"/>
                <c:pt idx="0">
                  <c:v>MSN kullanımı</c:v>
                </c:pt>
                <c:pt idx="1">
                  <c:v>Facebook Kullanımı </c:v>
                </c:pt>
              </c:strCache>
            </c:strRef>
          </c:cat>
          <c:val>
            <c:numRef>
              <c:f>Sayfa1!$E$8:$E$9</c:f>
              <c:numCache>
                <c:formatCode>General</c:formatCode>
                <c:ptCount val="2"/>
                <c:pt idx="0">
                  <c:v>23000000</c:v>
                </c:pt>
                <c:pt idx="1">
                  <c:v>12500000</c:v>
                </c:pt>
              </c:numCache>
            </c:numRef>
          </c:val>
        </c:ser>
        <c:ser>
          <c:idx val="1"/>
          <c:order val="1"/>
          <c:tx>
            <c:strRef>
              <c:f>Sayfa1!$F$7</c:f>
              <c:strCache>
                <c:ptCount val="1"/>
                <c:pt idx="0">
                  <c:v>Kıta Avrupa</c:v>
                </c:pt>
              </c:strCache>
            </c:strRef>
          </c:tx>
          <c:spPr>
            <a:solidFill>
              <a:schemeClr val="accent1">
                <a:lumMod val="75000"/>
              </a:schemeClr>
            </a:solidFill>
          </c:spPr>
          <c:cat>
            <c:strRef>
              <c:f>Sayfa1!$D$8:$D$9</c:f>
              <c:strCache>
                <c:ptCount val="2"/>
                <c:pt idx="0">
                  <c:v>MSN kullanımı</c:v>
                </c:pt>
                <c:pt idx="1">
                  <c:v>Facebook Kullanımı </c:v>
                </c:pt>
              </c:strCache>
            </c:strRef>
          </c:cat>
          <c:val>
            <c:numRef>
              <c:f>Sayfa1!$F$8:$F$9</c:f>
              <c:numCache>
                <c:formatCode>General</c:formatCode>
                <c:ptCount val="2"/>
                <c:pt idx="0">
                  <c:v>5000000</c:v>
                </c:pt>
                <c:pt idx="1">
                  <c:v>5000000</c:v>
                </c:pt>
              </c:numCache>
            </c:numRef>
          </c:val>
        </c:ser>
        <c:axId val="89031040"/>
        <c:axId val="89032576"/>
      </c:barChart>
      <c:catAx>
        <c:axId val="89031040"/>
        <c:scaling>
          <c:orientation val="minMax"/>
        </c:scaling>
        <c:axPos val="b"/>
        <c:tickLblPos val="nextTo"/>
        <c:txPr>
          <a:bodyPr/>
          <a:lstStyle/>
          <a:p>
            <a:pPr>
              <a:defRPr sz="1600"/>
            </a:pPr>
            <a:endParaRPr lang="tr-TR"/>
          </a:p>
        </c:txPr>
        <c:crossAx val="89032576"/>
        <c:crosses val="autoZero"/>
        <c:auto val="1"/>
        <c:lblAlgn val="ctr"/>
        <c:lblOffset val="100"/>
      </c:catAx>
      <c:valAx>
        <c:axId val="89032576"/>
        <c:scaling>
          <c:orientation val="minMax"/>
        </c:scaling>
        <c:axPos val="l"/>
        <c:majorGridlines/>
        <c:numFmt formatCode="General" sourceLinked="1"/>
        <c:tickLblPos val="nextTo"/>
        <c:txPr>
          <a:bodyPr/>
          <a:lstStyle/>
          <a:p>
            <a:pPr>
              <a:defRPr sz="1400"/>
            </a:pPr>
            <a:endParaRPr lang="tr-TR"/>
          </a:p>
        </c:txPr>
        <c:crossAx val="89031040"/>
        <c:crosses val="autoZero"/>
        <c:crossBetween val="between"/>
      </c:valAx>
    </c:plotArea>
    <c:legend>
      <c:legendPos val="r"/>
      <c:layout/>
      <c:txPr>
        <a:bodyPr/>
        <a:lstStyle/>
        <a:p>
          <a:pPr>
            <a:defRPr sz="1600"/>
          </a:pPr>
          <a:endParaRPr lang="tr-TR"/>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plotArea>
      <c:layout/>
      <c:barChart>
        <c:barDir val="col"/>
        <c:grouping val="clustered"/>
        <c:ser>
          <c:idx val="0"/>
          <c:order val="0"/>
          <c:tx>
            <c:strRef>
              <c:f>Sayfa1!$E$11</c:f>
              <c:strCache>
                <c:ptCount val="1"/>
                <c:pt idx="0">
                  <c:v>Türkiye </c:v>
                </c:pt>
              </c:strCache>
            </c:strRef>
          </c:tx>
          <c:spPr>
            <a:solidFill>
              <a:schemeClr val="accent2">
                <a:lumMod val="60000"/>
                <a:lumOff val="40000"/>
              </a:schemeClr>
            </a:solidFill>
          </c:spPr>
          <c:cat>
            <c:strRef>
              <c:f>Sayfa1!$D$12:$D$15</c:f>
              <c:strCache>
                <c:ptCount val="4"/>
                <c:pt idx="0">
                  <c:v>Kontrollü Internet kullanımı </c:v>
                </c:pt>
                <c:pt idx="1">
                  <c:v>AntiVirus kullanımı</c:v>
                </c:pt>
                <c:pt idx="2">
                  <c:v>Çocukları bilgilendirme</c:v>
                </c:pt>
                <c:pt idx="3">
                  <c:v>Ebeveyn Internet kullanımı</c:v>
                </c:pt>
              </c:strCache>
            </c:strRef>
          </c:cat>
          <c:val>
            <c:numRef>
              <c:f>Sayfa1!$E$12:$E$15</c:f>
              <c:numCache>
                <c:formatCode>0%</c:formatCode>
                <c:ptCount val="4"/>
                <c:pt idx="0">
                  <c:v>0.24000000000000013</c:v>
                </c:pt>
                <c:pt idx="1">
                  <c:v>0.46</c:v>
                </c:pt>
                <c:pt idx="2">
                  <c:v>0.36000000000000026</c:v>
                </c:pt>
                <c:pt idx="3">
                  <c:v>0.29000000000000026</c:v>
                </c:pt>
              </c:numCache>
            </c:numRef>
          </c:val>
        </c:ser>
        <c:ser>
          <c:idx val="1"/>
          <c:order val="1"/>
          <c:tx>
            <c:strRef>
              <c:f>Sayfa1!$F$11</c:f>
              <c:strCache>
                <c:ptCount val="1"/>
                <c:pt idx="0">
                  <c:v>Kıta Avrupa</c:v>
                </c:pt>
              </c:strCache>
            </c:strRef>
          </c:tx>
          <c:spPr>
            <a:solidFill>
              <a:schemeClr val="accent1">
                <a:lumMod val="75000"/>
              </a:schemeClr>
            </a:solidFill>
          </c:spPr>
          <c:cat>
            <c:strRef>
              <c:f>Sayfa1!$D$12:$D$15</c:f>
              <c:strCache>
                <c:ptCount val="4"/>
                <c:pt idx="0">
                  <c:v>Kontrollü Internet kullanımı </c:v>
                </c:pt>
                <c:pt idx="1">
                  <c:v>AntiVirus kullanımı</c:v>
                </c:pt>
                <c:pt idx="2">
                  <c:v>Çocukları bilgilendirme</c:v>
                </c:pt>
                <c:pt idx="3">
                  <c:v>Ebeveyn Internet kullanımı</c:v>
                </c:pt>
              </c:strCache>
            </c:strRef>
          </c:cat>
          <c:val>
            <c:numRef>
              <c:f>Sayfa1!$F$12:$F$15</c:f>
              <c:numCache>
                <c:formatCode>0%</c:formatCode>
                <c:ptCount val="4"/>
                <c:pt idx="0">
                  <c:v>0.67000000000000082</c:v>
                </c:pt>
                <c:pt idx="1">
                  <c:v>0.72000000000000053</c:v>
                </c:pt>
                <c:pt idx="2">
                  <c:v>0.60000000000000053</c:v>
                </c:pt>
                <c:pt idx="3">
                  <c:v>0.70000000000000051</c:v>
                </c:pt>
              </c:numCache>
            </c:numRef>
          </c:val>
        </c:ser>
        <c:axId val="95164672"/>
        <c:axId val="95170560"/>
      </c:barChart>
      <c:catAx>
        <c:axId val="95164672"/>
        <c:scaling>
          <c:orientation val="minMax"/>
        </c:scaling>
        <c:axPos val="b"/>
        <c:tickLblPos val="nextTo"/>
        <c:txPr>
          <a:bodyPr/>
          <a:lstStyle/>
          <a:p>
            <a:pPr>
              <a:defRPr sz="1600"/>
            </a:pPr>
            <a:endParaRPr lang="tr-TR"/>
          </a:p>
        </c:txPr>
        <c:crossAx val="95170560"/>
        <c:crosses val="autoZero"/>
        <c:auto val="1"/>
        <c:lblAlgn val="ctr"/>
        <c:lblOffset val="100"/>
      </c:catAx>
      <c:valAx>
        <c:axId val="95170560"/>
        <c:scaling>
          <c:orientation val="minMax"/>
        </c:scaling>
        <c:axPos val="l"/>
        <c:majorGridlines/>
        <c:numFmt formatCode="0%" sourceLinked="1"/>
        <c:tickLblPos val="nextTo"/>
        <c:txPr>
          <a:bodyPr/>
          <a:lstStyle/>
          <a:p>
            <a:pPr>
              <a:defRPr sz="1400"/>
            </a:pPr>
            <a:endParaRPr lang="tr-TR"/>
          </a:p>
        </c:txPr>
        <c:crossAx val="95164672"/>
        <c:crosses val="autoZero"/>
        <c:crossBetween val="between"/>
      </c:valAx>
    </c:plotArea>
    <c:legend>
      <c:legendPos val="r"/>
      <c:layout/>
      <c:txPr>
        <a:bodyPr/>
        <a:lstStyle/>
        <a:p>
          <a:pPr>
            <a:defRPr sz="1600"/>
          </a:pPr>
          <a:endParaRPr lang="tr-TR"/>
        </a:p>
      </c:tx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0.30973</cdr:x>
      <cdr:y>0.12121</cdr:y>
    </cdr:from>
    <cdr:to>
      <cdr:x>0.3727</cdr:x>
      <cdr:y>0.6077</cdr:y>
    </cdr:to>
    <cdr:sp macro="" textlink="">
      <cdr:nvSpPr>
        <cdr:cNvPr id="2" name="1 Yukarı Ok"/>
        <cdr:cNvSpPr/>
      </cdr:nvSpPr>
      <cdr:spPr>
        <a:xfrm xmlns:a="http://schemas.openxmlformats.org/drawingml/2006/main">
          <a:off x="2667000" y="304800"/>
          <a:ext cx="542212" cy="1223319"/>
        </a:xfrm>
        <a:prstGeom xmlns:a="http://schemas.openxmlformats.org/drawingml/2006/main" prst="up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tr-T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2CCA3-706C-469F-AAE4-2BB87DD3BE02}" type="datetimeFigureOut">
              <a:rPr lang="en-US" smtClean="0"/>
              <a:pPr/>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4B86D-251F-4E59-84B5-2632B3239037}" type="slidenum">
              <a:rPr lang="en-US" smtClean="0"/>
              <a:pPr/>
              <a:t>‹#›</a:t>
            </a:fld>
            <a:endParaRPr lang="en-US"/>
          </a:p>
        </p:txBody>
      </p:sp>
    </p:spTree>
    <p:extLst>
      <p:ext uri="{BB962C8B-B14F-4D97-AF65-F5344CB8AC3E}">
        <p14:creationId xmlns:p14="http://schemas.microsoft.com/office/powerpoint/2010/main" xmlns="" val="17217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tr-TR" baseline="0" dirty="0" smtClean="0"/>
          </a:p>
        </p:txBody>
      </p:sp>
      <p:sp>
        <p:nvSpPr>
          <p:cNvPr id="4" name="Slide Number Placeholder 3"/>
          <p:cNvSpPr>
            <a:spLocks noGrp="1"/>
          </p:cNvSpPr>
          <p:nvPr>
            <p:ph type="sldNum" sz="quarter" idx="10"/>
          </p:nvPr>
        </p:nvSpPr>
        <p:spPr/>
        <p:txBody>
          <a:bodyPr/>
          <a:lstStyle/>
          <a:p>
            <a:fld id="{94D4F152-46BA-4F47-B1FC-90BD1F29CAF9}" type="slidenum">
              <a:rPr lang="tr-TR" smtClean="0"/>
              <a:pPr/>
              <a:t>23</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endParaRPr lang="tr-TR" dirty="0"/>
          </a:p>
        </p:txBody>
      </p:sp>
      <p:sp>
        <p:nvSpPr>
          <p:cNvPr id="4" name="3 Slayt Numarası Yer Tutucusu"/>
          <p:cNvSpPr>
            <a:spLocks noGrp="1"/>
          </p:cNvSpPr>
          <p:nvPr>
            <p:ph type="sldNum" sz="quarter" idx="10"/>
          </p:nvPr>
        </p:nvSpPr>
        <p:spPr/>
        <p:txBody>
          <a:bodyPr/>
          <a:lstStyle/>
          <a:p>
            <a:fld id="{94D4F152-46BA-4F47-B1FC-90BD1F29CAF9}" type="slidenum">
              <a:rPr lang="tr-TR" smtClean="0"/>
              <a:pPr/>
              <a:t>32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endParaRPr lang="tr-TR" dirty="0"/>
          </a:p>
        </p:txBody>
      </p:sp>
      <p:sp>
        <p:nvSpPr>
          <p:cNvPr id="4" name="3 Slayt Numarası Yer Tutucusu"/>
          <p:cNvSpPr>
            <a:spLocks noGrp="1"/>
          </p:cNvSpPr>
          <p:nvPr>
            <p:ph type="sldNum" sz="quarter" idx="10"/>
          </p:nvPr>
        </p:nvSpPr>
        <p:spPr/>
        <p:txBody>
          <a:bodyPr/>
          <a:lstStyle/>
          <a:p>
            <a:fld id="{94D4F152-46BA-4F47-B1FC-90BD1F29CAF9}" type="slidenum">
              <a:rPr lang="tr-TR" smtClean="0"/>
              <a:pPr/>
              <a:t>33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endParaRPr lang="tr-TR" dirty="0"/>
          </a:p>
        </p:txBody>
      </p:sp>
      <p:sp>
        <p:nvSpPr>
          <p:cNvPr id="4" name="3 Slayt Numarası Yer Tutucusu"/>
          <p:cNvSpPr>
            <a:spLocks noGrp="1"/>
          </p:cNvSpPr>
          <p:nvPr>
            <p:ph type="sldNum" sz="quarter" idx="10"/>
          </p:nvPr>
        </p:nvSpPr>
        <p:spPr/>
        <p:txBody>
          <a:bodyPr/>
          <a:lstStyle/>
          <a:p>
            <a:fld id="{94D4F152-46BA-4F47-B1FC-90BD1F29CAF9}" type="slidenum">
              <a:rPr lang="tr-TR" smtClean="0"/>
              <a:pPr/>
              <a:t>35</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endParaRPr lang="tr-TR" dirty="0"/>
          </a:p>
        </p:txBody>
      </p:sp>
      <p:sp>
        <p:nvSpPr>
          <p:cNvPr id="4" name="3 Slayt Numarası Yer Tutucusu"/>
          <p:cNvSpPr>
            <a:spLocks noGrp="1"/>
          </p:cNvSpPr>
          <p:nvPr>
            <p:ph type="sldNum" sz="quarter" idx="10"/>
          </p:nvPr>
        </p:nvSpPr>
        <p:spPr/>
        <p:txBody>
          <a:bodyPr/>
          <a:lstStyle/>
          <a:p>
            <a:fld id="{94D4F152-46BA-4F47-B1FC-90BD1F29CAF9}" type="slidenum">
              <a:rPr lang="tr-TR" smtClean="0"/>
              <a:pPr/>
              <a:t>36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EE4B86D-251F-4E59-84B5-2632B3239037}"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tr-TR" sz="1200" kern="1200" dirty="0" smtClean="0">
                <a:solidFill>
                  <a:schemeClr val="tx1"/>
                </a:solidFill>
                <a:latin typeface="+mn-lt"/>
                <a:ea typeface="+mn-ea"/>
                <a:cs typeface="+mn-cs"/>
              </a:rPr>
              <a:t>EUKIDS</a:t>
            </a:r>
          </a:p>
          <a:p>
            <a:pPr>
              <a:buFont typeface="Arial" charset="0"/>
              <a:buChar char="•"/>
            </a:pPr>
            <a:r>
              <a:rPr lang="tr-TR" sz="1200" kern="1200" dirty="0" smtClean="0">
                <a:solidFill>
                  <a:schemeClr val="tx1"/>
                </a:solidFill>
                <a:latin typeface="+mn-lt"/>
                <a:ea typeface="+mn-ea"/>
                <a:cs typeface="+mn-cs"/>
              </a:rPr>
              <a:t> Çocukların kullandığı bilgisayarın ortak kullanılan odada olduğunu belirten Türk ebeveynler sadece %24 iken bu oran Avrupa’daki ebeveynlerde %67’dir</a:t>
            </a:r>
          </a:p>
          <a:p>
            <a:pPr>
              <a:buFont typeface="Arial" charset="0"/>
              <a:buChar char="•"/>
            </a:pPr>
            <a:r>
              <a:rPr lang="tr-TR" sz="1200" kern="1200" dirty="0" smtClean="0">
                <a:solidFill>
                  <a:schemeClr val="tx1"/>
                </a:solidFill>
                <a:latin typeface="+mn-lt"/>
                <a:ea typeface="+mn-ea"/>
                <a:cs typeface="+mn-cs"/>
              </a:rPr>
              <a:t> Türkiye’de çocukların %60’ı okulda İnternet’e bağlanırken, %51’i İnternet </a:t>
            </a:r>
            <a:r>
              <a:rPr lang="tr-TR" sz="1200" kern="1200" dirty="0" err="1" smtClean="0">
                <a:solidFill>
                  <a:schemeClr val="tx1"/>
                </a:solidFill>
                <a:latin typeface="+mn-lt"/>
                <a:ea typeface="+mn-ea"/>
                <a:cs typeface="+mn-cs"/>
              </a:rPr>
              <a:t>kafeleri</a:t>
            </a:r>
            <a:r>
              <a:rPr lang="tr-TR" sz="1200" kern="1200" dirty="0" smtClean="0">
                <a:solidFill>
                  <a:schemeClr val="tx1"/>
                </a:solidFill>
                <a:latin typeface="+mn-lt"/>
                <a:ea typeface="+mn-ea"/>
                <a:cs typeface="+mn-cs"/>
              </a:rPr>
              <a:t> kullanmaktadır</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tr-TR" sz="1200" kern="1200" dirty="0" smtClean="0">
                <a:solidFill>
                  <a:schemeClr val="tx1"/>
                </a:solidFill>
                <a:latin typeface="+mn-lt"/>
                <a:ea typeface="+mn-ea"/>
                <a:cs typeface="+mn-cs"/>
              </a:rPr>
              <a:t> İstenmeyen ileti önleme ve </a:t>
            </a:r>
            <a:r>
              <a:rPr lang="tr-TR" sz="1200" kern="1200" dirty="0" err="1" smtClean="0">
                <a:solidFill>
                  <a:schemeClr val="tx1"/>
                </a:solidFill>
                <a:latin typeface="+mn-lt"/>
                <a:ea typeface="+mn-ea"/>
                <a:cs typeface="+mn-cs"/>
              </a:rPr>
              <a:t>virus</a:t>
            </a:r>
            <a:r>
              <a:rPr lang="tr-TR" sz="1200" kern="1200" dirty="0" smtClean="0">
                <a:solidFill>
                  <a:schemeClr val="tx1"/>
                </a:solidFill>
                <a:latin typeface="+mn-lt"/>
                <a:ea typeface="+mn-ea"/>
                <a:cs typeface="+mn-cs"/>
              </a:rPr>
              <a:t> programı kullanımı oranı </a:t>
            </a:r>
            <a:r>
              <a:rPr lang="tr-TR" sz="1200" kern="1200" dirty="0" err="1" smtClean="0">
                <a:solidFill>
                  <a:schemeClr val="tx1"/>
                </a:solidFill>
                <a:latin typeface="+mn-lt"/>
                <a:ea typeface="+mn-ea"/>
                <a:cs typeface="+mn-cs"/>
              </a:rPr>
              <a:t>Avrupadaki</a:t>
            </a:r>
            <a:r>
              <a:rPr lang="tr-TR" sz="1200" kern="1200" dirty="0" smtClean="0">
                <a:solidFill>
                  <a:schemeClr val="tx1"/>
                </a:solidFill>
                <a:latin typeface="+mn-lt"/>
                <a:ea typeface="+mn-ea"/>
                <a:cs typeface="+mn-cs"/>
              </a:rPr>
              <a:t> ebeveynlerde %72  iken Türk ebeveynlerde sadece %46’dır.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tr-TR" dirty="0" smtClean="0"/>
              <a:t> </a:t>
            </a:r>
            <a:r>
              <a:rPr lang="tr-TR" sz="1200" kern="1200" dirty="0" smtClean="0">
                <a:solidFill>
                  <a:schemeClr val="tx1"/>
                </a:solidFill>
                <a:latin typeface="+mn-lt"/>
                <a:ea typeface="+mn-ea"/>
                <a:cs typeface="+mn-cs"/>
              </a:rPr>
              <a:t>Ebeveynlerin sadece %36’sı, çocuklarıyla onları rahatsız edecek durumlarla karşılaştıklarında ne yapmaları gerektiği hakkında konuşmuştur.</a:t>
            </a:r>
          </a:p>
          <a:p>
            <a:pPr>
              <a:buFont typeface="Arial" charset="0"/>
              <a:buChar char="•"/>
            </a:pPr>
            <a:r>
              <a:rPr lang="tr-TR" dirty="0" smtClean="0"/>
              <a:t> </a:t>
            </a:r>
            <a:r>
              <a:rPr lang="tr-TR" sz="1200" kern="1200" dirty="0" smtClean="0">
                <a:solidFill>
                  <a:schemeClr val="tx1"/>
                </a:solidFill>
                <a:latin typeface="+mn-lt"/>
                <a:ea typeface="+mn-ea"/>
                <a:cs typeface="+mn-cs"/>
              </a:rPr>
              <a:t>Erkek ve kadın ebeveynlerin İnternet kullanım oranları arasında oldukça büyük bir fark vardır; erkeklerin %49’u ve kadınların sadece %24’ü İnterneti kullanmaktadır. Böyle büyük bir fark diğer Avrupa ülkelerinde bulunmamaktadır; erkeklerin %87’si ve kadınların %82’si İnternet kullanıcısıdır</a:t>
            </a:r>
            <a:endParaRPr lang="tr-TR" dirty="0"/>
          </a:p>
        </p:txBody>
      </p:sp>
      <p:sp>
        <p:nvSpPr>
          <p:cNvPr id="4" name="Slide Number Placeholder 3"/>
          <p:cNvSpPr>
            <a:spLocks noGrp="1"/>
          </p:cNvSpPr>
          <p:nvPr>
            <p:ph type="sldNum" sz="quarter" idx="10"/>
          </p:nvPr>
        </p:nvSpPr>
        <p:spPr/>
        <p:txBody>
          <a:bodyPr/>
          <a:lstStyle/>
          <a:p>
            <a:fld id="{94D4F152-46BA-4F47-B1FC-90BD1F29CAF9}" type="slidenum">
              <a:rPr lang="tr-TR" smtClean="0"/>
              <a:pPr/>
              <a:t>25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COMPUTER</a:t>
            </a:r>
            <a:r>
              <a:rPr lang="tr-TR" baseline="0" dirty="0" smtClean="0"/>
              <a:t> SERVICES </a:t>
            </a:r>
            <a:r>
              <a:rPr lang="tr-TR" baseline="0" dirty="0" err="1" smtClean="0"/>
              <a:t>are</a:t>
            </a:r>
            <a:r>
              <a:rPr lang="tr-TR" baseline="0" dirty="0" smtClean="0"/>
              <a:t> </a:t>
            </a:r>
            <a:r>
              <a:rPr lang="tr-TR" baseline="0" dirty="0" err="1" smtClean="0"/>
              <a:t>Like</a:t>
            </a:r>
            <a:r>
              <a:rPr lang="tr-TR" baseline="0" dirty="0" smtClean="0"/>
              <a:t>:</a:t>
            </a:r>
          </a:p>
          <a:p>
            <a:endParaRPr lang="tr-TR" baseline="0" dirty="0" smtClean="0"/>
          </a:p>
          <a:p>
            <a:r>
              <a:rPr lang="tr-TR" baseline="0" dirty="0" smtClean="0"/>
              <a:t>Öncelikle Danışmanlık desteğine yer verelim:</a:t>
            </a:r>
          </a:p>
          <a:p>
            <a:pPr>
              <a:buFontTx/>
              <a:buChar char="-"/>
            </a:pPr>
            <a:r>
              <a:rPr lang="tr-TR" baseline="0" dirty="0" smtClean="0"/>
              <a:t> </a:t>
            </a:r>
            <a:r>
              <a:rPr lang="tr-TR" baseline="0" dirty="0" err="1" smtClean="0"/>
              <a:t>Answers</a:t>
            </a:r>
            <a:r>
              <a:rPr lang="tr-TR" baseline="0" dirty="0" smtClean="0"/>
              <a:t> </a:t>
            </a:r>
            <a:r>
              <a:rPr lang="tr-TR" baseline="0" dirty="0" err="1" smtClean="0"/>
              <a:t>to</a:t>
            </a:r>
            <a:r>
              <a:rPr lang="tr-TR" baseline="0" dirty="0" smtClean="0"/>
              <a:t> HOW TO, WHY NEED, WHAT IS THE DIFFERENCE, WHICH IS BEST FOR ME </a:t>
            </a:r>
            <a:r>
              <a:rPr lang="tr-TR" baseline="0" dirty="0" err="1" smtClean="0"/>
              <a:t>questions</a:t>
            </a:r>
            <a:endParaRPr lang="tr-TR" baseline="0" dirty="0" smtClean="0"/>
          </a:p>
          <a:p>
            <a:pPr>
              <a:buFontTx/>
              <a:buNone/>
            </a:pPr>
            <a:endParaRPr lang="tr-TR" baseline="0" dirty="0" smtClean="0"/>
          </a:p>
          <a:p>
            <a:pPr>
              <a:buFontTx/>
              <a:buNone/>
            </a:pPr>
            <a:r>
              <a:rPr lang="tr-TR" baseline="0" dirty="0" smtClean="0"/>
              <a:t>Sonra diğerlerine yer verelim.</a:t>
            </a:r>
          </a:p>
          <a:p>
            <a:pPr>
              <a:buFontTx/>
              <a:buNone/>
            </a:pPr>
            <a:endParaRPr lang="tr-TR" baseline="0" dirty="0" smtClean="0"/>
          </a:p>
          <a:p>
            <a:pPr>
              <a:buFontTx/>
              <a:buNone/>
            </a:pPr>
            <a:r>
              <a:rPr lang="tr-TR" baseline="0" dirty="0" smtClean="0"/>
              <a:t>BİR SAYFA DAHA YARATALIM, MOBILE SERVICES için:</a:t>
            </a:r>
          </a:p>
          <a:p>
            <a:pPr>
              <a:buFontTx/>
              <a:buChar char="-"/>
            </a:pPr>
            <a:r>
              <a:rPr lang="tr-TR" baseline="0" dirty="0" smtClean="0"/>
              <a:t> WHICH Mobile </a:t>
            </a:r>
            <a:r>
              <a:rPr lang="tr-TR" baseline="0" dirty="0" err="1" smtClean="0"/>
              <a:t>phone</a:t>
            </a:r>
            <a:r>
              <a:rPr lang="tr-TR" baseline="0" dirty="0" smtClean="0"/>
              <a:t> </a:t>
            </a:r>
            <a:r>
              <a:rPr lang="tr-TR" baseline="0" dirty="0" err="1" smtClean="0"/>
              <a:t>best</a:t>
            </a:r>
            <a:r>
              <a:rPr lang="tr-TR" baseline="0" dirty="0" smtClean="0"/>
              <a:t> </a:t>
            </a:r>
            <a:r>
              <a:rPr lang="tr-TR" baseline="0" dirty="0" err="1" smtClean="0"/>
              <a:t>suits</a:t>
            </a:r>
            <a:r>
              <a:rPr lang="tr-TR" baseline="0" dirty="0" smtClean="0"/>
              <a:t> </a:t>
            </a:r>
            <a:r>
              <a:rPr lang="tr-TR" baseline="0" dirty="0" err="1" smtClean="0"/>
              <a:t>me</a:t>
            </a:r>
            <a:r>
              <a:rPr lang="tr-TR" baseline="0" dirty="0" smtClean="0"/>
              <a:t> ?</a:t>
            </a:r>
          </a:p>
          <a:p>
            <a:pPr>
              <a:buFontTx/>
              <a:buChar char="-"/>
            </a:pPr>
            <a:r>
              <a:rPr lang="tr-TR" baseline="0" dirty="0" smtClean="0"/>
              <a:t> HOW TO </a:t>
            </a:r>
            <a:r>
              <a:rPr lang="tr-TR" baseline="0" dirty="0" err="1" smtClean="0"/>
              <a:t>use</a:t>
            </a:r>
            <a:r>
              <a:rPr lang="tr-TR" baseline="0" dirty="0" smtClean="0"/>
              <a:t> a </a:t>
            </a:r>
            <a:r>
              <a:rPr lang="tr-TR" baseline="0" dirty="0" err="1" smtClean="0"/>
              <a:t>functionality</a:t>
            </a:r>
            <a:r>
              <a:rPr lang="tr-TR" baseline="0" dirty="0" smtClean="0"/>
              <a:t> of </a:t>
            </a:r>
            <a:r>
              <a:rPr lang="tr-TR" baseline="0" dirty="0" err="1" smtClean="0"/>
              <a:t>your</a:t>
            </a:r>
            <a:r>
              <a:rPr lang="tr-TR" baseline="0" dirty="0" smtClean="0"/>
              <a:t> mobile (Nokia, </a:t>
            </a:r>
            <a:r>
              <a:rPr lang="tr-TR" baseline="0" dirty="0" err="1" smtClean="0"/>
              <a:t>Samsung</a:t>
            </a:r>
            <a:r>
              <a:rPr lang="tr-TR" baseline="0" dirty="0" smtClean="0"/>
              <a:t>, BB, IPHONE, </a:t>
            </a:r>
            <a:r>
              <a:rPr lang="tr-TR" baseline="0" dirty="0" err="1" smtClean="0"/>
              <a:t>Android</a:t>
            </a:r>
            <a:r>
              <a:rPr lang="tr-TR" baseline="0" dirty="0" smtClean="0"/>
              <a:t>)</a:t>
            </a:r>
          </a:p>
          <a:p>
            <a:pPr>
              <a:buFontTx/>
              <a:buChar char="-"/>
            </a:pPr>
            <a:r>
              <a:rPr lang="tr-TR" baseline="0" dirty="0" smtClean="0"/>
              <a:t> HOW </a:t>
            </a:r>
            <a:r>
              <a:rPr lang="tr-TR" baseline="0" dirty="0" err="1" smtClean="0"/>
              <a:t>to</a:t>
            </a:r>
            <a:r>
              <a:rPr lang="tr-TR" baseline="0" dirty="0" smtClean="0"/>
              <a:t> </a:t>
            </a:r>
            <a:r>
              <a:rPr lang="tr-TR" baseline="0" dirty="0" err="1" smtClean="0"/>
              <a:t>connect</a:t>
            </a:r>
            <a:r>
              <a:rPr lang="tr-TR" baseline="0" dirty="0" smtClean="0"/>
              <a:t> Internet</a:t>
            </a:r>
          </a:p>
          <a:p>
            <a:pPr>
              <a:buFontTx/>
              <a:buChar char="-"/>
            </a:pPr>
            <a:r>
              <a:rPr lang="tr-TR" baseline="0" dirty="0" smtClean="0"/>
              <a:t> </a:t>
            </a:r>
            <a:r>
              <a:rPr lang="tr-TR" baseline="0" dirty="0" err="1" smtClean="0"/>
              <a:t>Which</a:t>
            </a:r>
            <a:r>
              <a:rPr lang="tr-TR" baseline="0" dirty="0" smtClean="0"/>
              <a:t> 3G Service </a:t>
            </a:r>
            <a:r>
              <a:rPr lang="tr-TR" baseline="0" dirty="0" err="1" smtClean="0"/>
              <a:t>best</a:t>
            </a:r>
            <a:r>
              <a:rPr lang="tr-TR" baseline="0" dirty="0" smtClean="0"/>
              <a:t> </a:t>
            </a:r>
            <a:r>
              <a:rPr lang="tr-TR" baseline="0" dirty="0" err="1" smtClean="0"/>
              <a:t>suits</a:t>
            </a:r>
            <a:r>
              <a:rPr lang="tr-TR" baseline="0" dirty="0" smtClean="0"/>
              <a:t> </a:t>
            </a:r>
            <a:r>
              <a:rPr lang="tr-TR" baseline="0" dirty="0" err="1" smtClean="0"/>
              <a:t>me</a:t>
            </a:r>
            <a:r>
              <a:rPr lang="tr-TR" baseline="0" dirty="0" smtClean="0"/>
              <a:t> ?</a:t>
            </a:r>
          </a:p>
          <a:p>
            <a:pPr>
              <a:buFontTx/>
              <a:buChar char="-"/>
            </a:pPr>
            <a:r>
              <a:rPr lang="tr-TR" baseline="0" dirty="0" smtClean="0"/>
              <a:t> </a:t>
            </a:r>
            <a:r>
              <a:rPr lang="tr-TR" baseline="0" dirty="0" err="1" smtClean="0"/>
              <a:t>How</a:t>
            </a:r>
            <a:r>
              <a:rPr lang="tr-TR" baseline="0" dirty="0" smtClean="0"/>
              <a:t> </a:t>
            </a:r>
            <a:r>
              <a:rPr lang="tr-TR" baseline="0" dirty="0" err="1" smtClean="0"/>
              <a:t>to</a:t>
            </a:r>
            <a:r>
              <a:rPr lang="tr-TR" baseline="0" dirty="0" smtClean="0"/>
              <a:t> </a:t>
            </a:r>
            <a:r>
              <a:rPr lang="tr-TR" baseline="0" dirty="0" err="1" smtClean="0"/>
              <a:t>Backup</a:t>
            </a:r>
            <a:r>
              <a:rPr lang="tr-TR" baseline="0" dirty="0" smtClean="0"/>
              <a:t> </a:t>
            </a:r>
            <a:r>
              <a:rPr lang="tr-TR" baseline="0" dirty="0" err="1" smtClean="0"/>
              <a:t>my</a:t>
            </a:r>
            <a:r>
              <a:rPr lang="tr-TR" baseline="0" dirty="0" smtClean="0"/>
              <a:t> mobile / Restore </a:t>
            </a:r>
            <a:r>
              <a:rPr lang="tr-TR" baseline="0" dirty="0" err="1" smtClean="0"/>
              <a:t>my</a:t>
            </a:r>
            <a:r>
              <a:rPr lang="tr-TR" baseline="0" dirty="0" smtClean="0"/>
              <a:t> mobile</a:t>
            </a:r>
          </a:p>
          <a:p>
            <a:pPr>
              <a:buFontTx/>
              <a:buChar char="-"/>
            </a:pPr>
            <a:r>
              <a:rPr lang="tr-TR" baseline="0" dirty="0" smtClean="0"/>
              <a:t> </a:t>
            </a:r>
            <a:r>
              <a:rPr lang="tr-TR" baseline="0" dirty="0" err="1" smtClean="0"/>
              <a:t>Which</a:t>
            </a:r>
            <a:r>
              <a:rPr lang="tr-TR" baseline="0" dirty="0" smtClean="0"/>
              <a:t> </a:t>
            </a:r>
            <a:r>
              <a:rPr lang="tr-TR" baseline="0" dirty="0" err="1" smtClean="0"/>
              <a:t>applications</a:t>
            </a:r>
            <a:r>
              <a:rPr lang="tr-TR" baseline="0" dirty="0" smtClean="0"/>
              <a:t> </a:t>
            </a:r>
            <a:r>
              <a:rPr lang="tr-TR" baseline="0" dirty="0" err="1" smtClean="0"/>
              <a:t>are</a:t>
            </a:r>
            <a:r>
              <a:rPr lang="tr-TR" baseline="0" dirty="0" smtClean="0"/>
              <a:t> </a:t>
            </a:r>
            <a:r>
              <a:rPr lang="tr-TR" baseline="0" dirty="0" err="1" smtClean="0"/>
              <a:t>available</a:t>
            </a:r>
            <a:r>
              <a:rPr lang="tr-TR" baseline="0" dirty="0" smtClean="0"/>
              <a:t> </a:t>
            </a:r>
            <a:r>
              <a:rPr lang="tr-TR" baseline="0" dirty="0" err="1" smtClean="0"/>
              <a:t>for</a:t>
            </a:r>
            <a:r>
              <a:rPr lang="tr-TR" baseline="0" dirty="0" smtClean="0"/>
              <a:t> </a:t>
            </a:r>
            <a:r>
              <a:rPr lang="tr-TR" baseline="0" dirty="0" err="1" smtClean="0"/>
              <a:t>my</a:t>
            </a:r>
            <a:r>
              <a:rPr lang="tr-TR" baseline="0" dirty="0" smtClean="0"/>
              <a:t> mobile</a:t>
            </a:r>
          </a:p>
          <a:p>
            <a:pPr>
              <a:buFontTx/>
              <a:buChar char="-"/>
            </a:pPr>
            <a:r>
              <a:rPr lang="tr-TR" baseline="0" dirty="0" smtClean="0"/>
              <a:t> </a:t>
            </a:r>
            <a:r>
              <a:rPr lang="tr-TR" baseline="0" dirty="0" err="1" smtClean="0"/>
              <a:t>How</a:t>
            </a:r>
            <a:r>
              <a:rPr lang="tr-TR" baseline="0" dirty="0" smtClean="0"/>
              <a:t> </a:t>
            </a:r>
            <a:r>
              <a:rPr lang="tr-TR" baseline="0" dirty="0" err="1" smtClean="0"/>
              <a:t>to</a:t>
            </a:r>
            <a:r>
              <a:rPr lang="tr-TR" baseline="0" dirty="0" smtClean="0"/>
              <a:t> </a:t>
            </a:r>
            <a:r>
              <a:rPr lang="tr-TR" baseline="0" dirty="0" err="1" smtClean="0"/>
              <a:t>install</a:t>
            </a:r>
            <a:r>
              <a:rPr lang="tr-TR" baseline="0" dirty="0" smtClean="0"/>
              <a:t> </a:t>
            </a:r>
            <a:r>
              <a:rPr lang="tr-TR" baseline="0" dirty="0" err="1" smtClean="0"/>
              <a:t>applications</a:t>
            </a:r>
            <a:r>
              <a:rPr lang="tr-TR" baseline="0" dirty="0" smtClean="0"/>
              <a:t> </a:t>
            </a:r>
            <a:r>
              <a:rPr lang="tr-TR" baseline="0" dirty="0" err="1" smtClean="0"/>
              <a:t>to</a:t>
            </a:r>
            <a:r>
              <a:rPr lang="tr-TR" baseline="0" dirty="0" smtClean="0"/>
              <a:t> </a:t>
            </a:r>
            <a:r>
              <a:rPr lang="tr-TR" baseline="0" dirty="0" err="1" smtClean="0"/>
              <a:t>my</a:t>
            </a:r>
            <a:r>
              <a:rPr lang="tr-TR" baseline="0" dirty="0" smtClean="0"/>
              <a:t> mobile</a:t>
            </a:r>
          </a:p>
        </p:txBody>
      </p:sp>
      <p:sp>
        <p:nvSpPr>
          <p:cNvPr id="4" name="Slide Number Placeholder 3"/>
          <p:cNvSpPr>
            <a:spLocks noGrp="1"/>
          </p:cNvSpPr>
          <p:nvPr>
            <p:ph type="sldNum" sz="quarter" idx="10"/>
          </p:nvPr>
        </p:nvSpPr>
        <p:spPr/>
        <p:txBody>
          <a:bodyPr/>
          <a:lstStyle/>
          <a:p>
            <a:fld id="{94D4F152-46BA-4F47-B1FC-90BD1F29CAF9}" type="slidenum">
              <a:rPr lang="tr-TR" smtClean="0"/>
              <a:pPr/>
              <a:t>26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COMPUTER</a:t>
            </a:r>
            <a:r>
              <a:rPr lang="tr-TR" baseline="0" dirty="0" smtClean="0"/>
              <a:t> SERVICES </a:t>
            </a:r>
            <a:r>
              <a:rPr lang="tr-TR" baseline="0" dirty="0" err="1" smtClean="0"/>
              <a:t>are</a:t>
            </a:r>
            <a:r>
              <a:rPr lang="tr-TR" baseline="0" dirty="0" smtClean="0"/>
              <a:t> </a:t>
            </a:r>
            <a:r>
              <a:rPr lang="tr-TR" baseline="0" dirty="0" err="1" smtClean="0"/>
              <a:t>Like</a:t>
            </a:r>
            <a:r>
              <a:rPr lang="tr-TR" baseline="0" dirty="0" smtClean="0"/>
              <a:t>:</a:t>
            </a:r>
          </a:p>
          <a:p>
            <a:endParaRPr lang="tr-TR" baseline="0" dirty="0" smtClean="0"/>
          </a:p>
          <a:p>
            <a:r>
              <a:rPr lang="tr-TR" baseline="0" dirty="0" smtClean="0"/>
              <a:t>Öncelikle Danışmanlık desteğine yer verelim:</a:t>
            </a:r>
          </a:p>
          <a:p>
            <a:pPr>
              <a:buFontTx/>
              <a:buChar char="-"/>
            </a:pPr>
            <a:r>
              <a:rPr lang="tr-TR" baseline="0" dirty="0" smtClean="0"/>
              <a:t> </a:t>
            </a:r>
            <a:r>
              <a:rPr lang="tr-TR" baseline="0" dirty="0" err="1" smtClean="0"/>
              <a:t>Answers</a:t>
            </a:r>
            <a:r>
              <a:rPr lang="tr-TR" baseline="0" dirty="0" smtClean="0"/>
              <a:t> </a:t>
            </a:r>
            <a:r>
              <a:rPr lang="tr-TR" baseline="0" dirty="0" err="1" smtClean="0"/>
              <a:t>to</a:t>
            </a:r>
            <a:r>
              <a:rPr lang="tr-TR" baseline="0" dirty="0" smtClean="0"/>
              <a:t> HOW TO, WHY NEED, WHAT IS THE DIFFERENCE, WHICH IS BEST FOR ME </a:t>
            </a:r>
            <a:r>
              <a:rPr lang="tr-TR" baseline="0" dirty="0" err="1" smtClean="0"/>
              <a:t>questions</a:t>
            </a:r>
            <a:endParaRPr lang="tr-TR" baseline="0" dirty="0" smtClean="0"/>
          </a:p>
          <a:p>
            <a:pPr>
              <a:buFontTx/>
              <a:buNone/>
            </a:pPr>
            <a:endParaRPr lang="tr-TR" baseline="0" dirty="0" smtClean="0"/>
          </a:p>
          <a:p>
            <a:pPr>
              <a:buFontTx/>
              <a:buNone/>
            </a:pPr>
            <a:r>
              <a:rPr lang="tr-TR" baseline="0" dirty="0" smtClean="0"/>
              <a:t>Sonra diğerlerine yer verelim.</a:t>
            </a:r>
          </a:p>
          <a:p>
            <a:pPr>
              <a:buFontTx/>
              <a:buNone/>
            </a:pPr>
            <a:endParaRPr lang="tr-TR" baseline="0" dirty="0" smtClean="0"/>
          </a:p>
          <a:p>
            <a:pPr>
              <a:buFontTx/>
              <a:buNone/>
            </a:pPr>
            <a:r>
              <a:rPr lang="tr-TR" baseline="0" dirty="0" smtClean="0"/>
              <a:t>BİR SAYFA DAHA YARATALIM, MOBILE SERVICES için:</a:t>
            </a:r>
          </a:p>
          <a:p>
            <a:pPr>
              <a:buFontTx/>
              <a:buChar char="-"/>
            </a:pPr>
            <a:r>
              <a:rPr lang="tr-TR" baseline="0" dirty="0" smtClean="0"/>
              <a:t> WHICH Mobile </a:t>
            </a:r>
            <a:r>
              <a:rPr lang="tr-TR" baseline="0" dirty="0" err="1" smtClean="0"/>
              <a:t>phone</a:t>
            </a:r>
            <a:r>
              <a:rPr lang="tr-TR" baseline="0" dirty="0" smtClean="0"/>
              <a:t> </a:t>
            </a:r>
            <a:r>
              <a:rPr lang="tr-TR" baseline="0" dirty="0" err="1" smtClean="0"/>
              <a:t>best</a:t>
            </a:r>
            <a:r>
              <a:rPr lang="tr-TR" baseline="0" dirty="0" smtClean="0"/>
              <a:t> </a:t>
            </a:r>
            <a:r>
              <a:rPr lang="tr-TR" baseline="0" dirty="0" err="1" smtClean="0"/>
              <a:t>suits</a:t>
            </a:r>
            <a:r>
              <a:rPr lang="tr-TR" baseline="0" dirty="0" smtClean="0"/>
              <a:t> </a:t>
            </a:r>
            <a:r>
              <a:rPr lang="tr-TR" baseline="0" dirty="0" err="1" smtClean="0"/>
              <a:t>me</a:t>
            </a:r>
            <a:r>
              <a:rPr lang="tr-TR" baseline="0" dirty="0" smtClean="0"/>
              <a:t> ?</a:t>
            </a:r>
          </a:p>
          <a:p>
            <a:pPr>
              <a:buFontTx/>
              <a:buChar char="-"/>
            </a:pPr>
            <a:r>
              <a:rPr lang="tr-TR" baseline="0" dirty="0" smtClean="0"/>
              <a:t> HOW TO </a:t>
            </a:r>
            <a:r>
              <a:rPr lang="tr-TR" baseline="0" dirty="0" err="1" smtClean="0"/>
              <a:t>use</a:t>
            </a:r>
            <a:r>
              <a:rPr lang="tr-TR" baseline="0" dirty="0" smtClean="0"/>
              <a:t> a </a:t>
            </a:r>
            <a:r>
              <a:rPr lang="tr-TR" baseline="0" dirty="0" err="1" smtClean="0"/>
              <a:t>functionality</a:t>
            </a:r>
            <a:r>
              <a:rPr lang="tr-TR" baseline="0" dirty="0" smtClean="0"/>
              <a:t> of </a:t>
            </a:r>
            <a:r>
              <a:rPr lang="tr-TR" baseline="0" dirty="0" err="1" smtClean="0"/>
              <a:t>your</a:t>
            </a:r>
            <a:r>
              <a:rPr lang="tr-TR" baseline="0" dirty="0" smtClean="0"/>
              <a:t> mobile (Nokia, </a:t>
            </a:r>
            <a:r>
              <a:rPr lang="tr-TR" baseline="0" dirty="0" err="1" smtClean="0"/>
              <a:t>Samsung</a:t>
            </a:r>
            <a:r>
              <a:rPr lang="tr-TR" baseline="0" dirty="0" smtClean="0"/>
              <a:t>, BB, IPHONE, </a:t>
            </a:r>
            <a:r>
              <a:rPr lang="tr-TR" baseline="0" dirty="0" err="1" smtClean="0"/>
              <a:t>Android</a:t>
            </a:r>
            <a:r>
              <a:rPr lang="tr-TR" baseline="0" dirty="0" smtClean="0"/>
              <a:t>)</a:t>
            </a:r>
          </a:p>
          <a:p>
            <a:pPr>
              <a:buFontTx/>
              <a:buChar char="-"/>
            </a:pPr>
            <a:r>
              <a:rPr lang="tr-TR" baseline="0" dirty="0" smtClean="0"/>
              <a:t> HOW </a:t>
            </a:r>
            <a:r>
              <a:rPr lang="tr-TR" baseline="0" dirty="0" err="1" smtClean="0"/>
              <a:t>to</a:t>
            </a:r>
            <a:r>
              <a:rPr lang="tr-TR" baseline="0" dirty="0" smtClean="0"/>
              <a:t> </a:t>
            </a:r>
            <a:r>
              <a:rPr lang="tr-TR" baseline="0" dirty="0" err="1" smtClean="0"/>
              <a:t>connect</a:t>
            </a:r>
            <a:r>
              <a:rPr lang="tr-TR" baseline="0" dirty="0" smtClean="0"/>
              <a:t> Internet</a:t>
            </a:r>
          </a:p>
          <a:p>
            <a:pPr>
              <a:buFontTx/>
              <a:buChar char="-"/>
            </a:pPr>
            <a:r>
              <a:rPr lang="tr-TR" baseline="0" dirty="0" smtClean="0"/>
              <a:t> </a:t>
            </a:r>
            <a:r>
              <a:rPr lang="tr-TR" baseline="0" dirty="0" err="1" smtClean="0"/>
              <a:t>Which</a:t>
            </a:r>
            <a:r>
              <a:rPr lang="tr-TR" baseline="0" dirty="0" smtClean="0"/>
              <a:t> 3G Service </a:t>
            </a:r>
            <a:r>
              <a:rPr lang="tr-TR" baseline="0" dirty="0" err="1" smtClean="0"/>
              <a:t>best</a:t>
            </a:r>
            <a:r>
              <a:rPr lang="tr-TR" baseline="0" dirty="0" smtClean="0"/>
              <a:t> </a:t>
            </a:r>
            <a:r>
              <a:rPr lang="tr-TR" baseline="0" dirty="0" err="1" smtClean="0"/>
              <a:t>suits</a:t>
            </a:r>
            <a:r>
              <a:rPr lang="tr-TR" baseline="0" dirty="0" smtClean="0"/>
              <a:t> </a:t>
            </a:r>
            <a:r>
              <a:rPr lang="tr-TR" baseline="0" dirty="0" err="1" smtClean="0"/>
              <a:t>me</a:t>
            </a:r>
            <a:r>
              <a:rPr lang="tr-TR" baseline="0" dirty="0" smtClean="0"/>
              <a:t> ?</a:t>
            </a:r>
          </a:p>
          <a:p>
            <a:pPr>
              <a:buFontTx/>
              <a:buChar char="-"/>
            </a:pPr>
            <a:r>
              <a:rPr lang="tr-TR" baseline="0" dirty="0" smtClean="0"/>
              <a:t> </a:t>
            </a:r>
            <a:r>
              <a:rPr lang="tr-TR" baseline="0" dirty="0" err="1" smtClean="0"/>
              <a:t>How</a:t>
            </a:r>
            <a:r>
              <a:rPr lang="tr-TR" baseline="0" dirty="0" smtClean="0"/>
              <a:t> </a:t>
            </a:r>
            <a:r>
              <a:rPr lang="tr-TR" baseline="0" dirty="0" err="1" smtClean="0"/>
              <a:t>to</a:t>
            </a:r>
            <a:r>
              <a:rPr lang="tr-TR" baseline="0" dirty="0" smtClean="0"/>
              <a:t> </a:t>
            </a:r>
            <a:r>
              <a:rPr lang="tr-TR" baseline="0" dirty="0" err="1" smtClean="0"/>
              <a:t>Backup</a:t>
            </a:r>
            <a:r>
              <a:rPr lang="tr-TR" baseline="0" dirty="0" smtClean="0"/>
              <a:t> </a:t>
            </a:r>
            <a:r>
              <a:rPr lang="tr-TR" baseline="0" dirty="0" err="1" smtClean="0"/>
              <a:t>my</a:t>
            </a:r>
            <a:r>
              <a:rPr lang="tr-TR" baseline="0" dirty="0" smtClean="0"/>
              <a:t> mobile / Restore </a:t>
            </a:r>
            <a:r>
              <a:rPr lang="tr-TR" baseline="0" dirty="0" err="1" smtClean="0"/>
              <a:t>my</a:t>
            </a:r>
            <a:r>
              <a:rPr lang="tr-TR" baseline="0" dirty="0" smtClean="0"/>
              <a:t> mobile</a:t>
            </a:r>
          </a:p>
          <a:p>
            <a:pPr>
              <a:buFontTx/>
              <a:buChar char="-"/>
            </a:pPr>
            <a:r>
              <a:rPr lang="tr-TR" baseline="0" dirty="0" smtClean="0"/>
              <a:t> </a:t>
            </a:r>
            <a:r>
              <a:rPr lang="tr-TR" baseline="0" dirty="0" err="1" smtClean="0"/>
              <a:t>Which</a:t>
            </a:r>
            <a:r>
              <a:rPr lang="tr-TR" baseline="0" dirty="0" smtClean="0"/>
              <a:t> </a:t>
            </a:r>
            <a:r>
              <a:rPr lang="tr-TR" baseline="0" dirty="0" err="1" smtClean="0"/>
              <a:t>applications</a:t>
            </a:r>
            <a:r>
              <a:rPr lang="tr-TR" baseline="0" dirty="0" smtClean="0"/>
              <a:t> </a:t>
            </a:r>
            <a:r>
              <a:rPr lang="tr-TR" baseline="0" dirty="0" err="1" smtClean="0"/>
              <a:t>are</a:t>
            </a:r>
            <a:r>
              <a:rPr lang="tr-TR" baseline="0" dirty="0" smtClean="0"/>
              <a:t> </a:t>
            </a:r>
            <a:r>
              <a:rPr lang="tr-TR" baseline="0" dirty="0" err="1" smtClean="0"/>
              <a:t>available</a:t>
            </a:r>
            <a:r>
              <a:rPr lang="tr-TR" baseline="0" dirty="0" smtClean="0"/>
              <a:t> </a:t>
            </a:r>
            <a:r>
              <a:rPr lang="tr-TR" baseline="0" dirty="0" err="1" smtClean="0"/>
              <a:t>for</a:t>
            </a:r>
            <a:r>
              <a:rPr lang="tr-TR" baseline="0" dirty="0" smtClean="0"/>
              <a:t> </a:t>
            </a:r>
            <a:r>
              <a:rPr lang="tr-TR" baseline="0" dirty="0" err="1" smtClean="0"/>
              <a:t>my</a:t>
            </a:r>
            <a:r>
              <a:rPr lang="tr-TR" baseline="0" dirty="0" smtClean="0"/>
              <a:t> mobile</a:t>
            </a:r>
          </a:p>
          <a:p>
            <a:pPr>
              <a:buFontTx/>
              <a:buChar char="-"/>
            </a:pPr>
            <a:r>
              <a:rPr lang="tr-TR" baseline="0" dirty="0" smtClean="0"/>
              <a:t> </a:t>
            </a:r>
            <a:r>
              <a:rPr lang="tr-TR" baseline="0" dirty="0" err="1" smtClean="0"/>
              <a:t>How</a:t>
            </a:r>
            <a:r>
              <a:rPr lang="tr-TR" baseline="0" dirty="0" smtClean="0"/>
              <a:t> </a:t>
            </a:r>
            <a:r>
              <a:rPr lang="tr-TR" baseline="0" dirty="0" err="1" smtClean="0"/>
              <a:t>to</a:t>
            </a:r>
            <a:r>
              <a:rPr lang="tr-TR" baseline="0" dirty="0" smtClean="0"/>
              <a:t> </a:t>
            </a:r>
            <a:r>
              <a:rPr lang="tr-TR" baseline="0" dirty="0" err="1" smtClean="0"/>
              <a:t>install</a:t>
            </a:r>
            <a:r>
              <a:rPr lang="tr-TR" baseline="0" dirty="0" smtClean="0"/>
              <a:t> </a:t>
            </a:r>
            <a:r>
              <a:rPr lang="tr-TR" baseline="0" dirty="0" err="1" smtClean="0"/>
              <a:t>applications</a:t>
            </a:r>
            <a:r>
              <a:rPr lang="tr-TR" baseline="0" dirty="0" smtClean="0"/>
              <a:t> </a:t>
            </a:r>
            <a:r>
              <a:rPr lang="tr-TR" baseline="0" dirty="0" err="1" smtClean="0"/>
              <a:t>to</a:t>
            </a:r>
            <a:r>
              <a:rPr lang="tr-TR" baseline="0" dirty="0" smtClean="0"/>
              <a:t> </a:t>
            </a:r>
            <a:r>
              <a:rPr lang="tr-TR" baseline="0" dirty="0" err="1" smtClean="0"/>
              <a:t>my</a:t>
            </a:r>
            <a:r>
              <a:rPr lang="tr-TR" baseline="0" dirty="0" smtClean="0"/>
              <a:t> mobile</a:t>
            </a:r>
          </a:p>
        </p:txBody>
      </p:sp>
      <p:sp>
        <p:nvSpPr>
          <p:cNvPr id="4" name="Slide Number Placeholder 3"/>
          <p:cNvSpPr>
            <a:spLocks noGrp="1"/>
          </p:cNvSpPr>
          <p:nvPr>
            <p:ph type="sldNum" sz="quarter" idx="10"/>
          </p:nvPr>
        </p:nvSpPr>
        <p:spPr/>
        <p:txBody>
          <a:bodyPr/>
          <a:lstStyle/>
          <a:p>
            <a:fld id="{94D4F152-46BA-4F47-B1FC-90BD1F29CAF9}" type="slidenum">
              <a:rPr lang="tr-TR" smtClean="0"/>
              <a:pPr/>
              <a:t>27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Tx/>
              <a:buChar char="-"/>
            </a:pPr>
            <a:endParaRPr lang="tr-TR" dirty="0"/>
          </a:p>
        </p:txBody>
      </p:sp>
      <p:sp>
        <p:nvSpPr>
          <p:cNvPr id="4" name="Slide Number Placeholder 3"/>
          <p:cNvSpPr>
            <a:spLocks noGrp="1"/>
          </p:cNvSpPr>
          <p:nvPr>
            <p:ph type="sldNum" sz="quarter" idx="10"/>
          </p:nvPr>
        </p:nvSpPr>
        <p:spPr/>
        <p:txBody>
          <a:bodyPr/>
          <a:lstStyle/>
          <a:p>
            <a:fld id="{94D4F152-46BA-4F47-B1FC-90BD1F29CAF9}" type="slidenum">
              <a:rPr lang="tr-TR" smtClean="0"/>
              <a:pPr/>
              <a:t>28</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endParaRPr lang="tr-TR" dirty="0"/>
          </a:p>
        </p:txBody>
      </p:sp>
      <p:sp>
        <p:nvSpPr>
          <p:cNvPr id="4" name="3 Slayt Numarası Yer Tutucusu"/>
          <p:cNvSpPr>
            <a:spLocks noGrp="1"/>
          </p:cNvSpPr>
          <p:nvPr>
            <p:ph type="sldNum" sz="quarter" idx="10"/>
          </p:nvPr>
        </p:nvSpPr>
        <p:spPr/>
        <p:txBody>
          <a:bodyPr/>
          <a:lstStyle/>
          <a:p>
            <a:fld id="{94D4F152-46BA-4F47-B1FC-90BD1F29CAF9}" type="slidenum">
              <a:rPr lang="tr-TR" smtClean="0"/>
              <a:pPr/>
              <a:t>29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endParaRPr lang="tr-TR" dirty="0"/>
          </a:p>
        </p:txBody>
      </p:sp>
      <p:sp>
        <p:nvSpPr>
          <p:cNvPr id="4" name="3 Slayt Numarası Yer Tutucusu"/>
          <p:cNvSpPr>
            <a:spLocks noGrp="1"/>
          </p:cNvSpPr>
          <p:nvPr>
            <p:ph type="sldNum" sz="quarter" idx="10"/>
          </p:nvPr>
        </p:nvSpPr>
        <p:spPr/>
        <p:txBody>
          <a:bodyPr/>
          <a:lstStyle/>
          <a:p>
            <a:fld id="{94D4F152-46BA-4F47-B1FC-90BD1F29CAF9}" type="slidenum">
              <a:rPr lang="tr-TR" smtClean="0"/>
              <a:pPr/>
              <a:t>30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endParaRPr lang="tr-TR" dirty="0"/>
          </a:p>
        </p:txBody>
      </p:sp>
      <p:sp>
        <p:nvSpPr>
          <p:cNvPr id="4" name="3 Slayt Numarası Yer Tutucusu"/>
          <p:cNvSpPr>
            <a:spLocks noGrp="1"/>
          </p:cNvSpPr>
          <p:nvPr>
            <p:ph type="sldNum" sz="quarter" idx="10"/>
          </p:nvPr>
        </p:nvSpPr>
        <p:spPr/>
        <p:txBody>
          <a:bodyPr/>
          <a:lstStyle/>
          <a:p>
            <a:fld id="{94D4F152-46BA-4F47-B1FC-90BD1F29CAF9}" type="slidenum">
              <a:rPr lang="tr-TR" smtClean="0"/>
              <a:pPr/>
              <a:t>31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5/15/2012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73000"/>
          </a:blip>
          <a:srcRect/>
          <a:stretch>
            <a:fillRect t="-27000" b="-2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5/15/2012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3400" y="2743200"/>
            <a:ext cx="8229600" cy="1066800"/>
          </a:xfrm>
        </p:spPr>
        <p:txBody>
          <a:bodyPr>
            <a:normAutofit/>
          </a:bodyPr>
          <a:lstStyle/>
          <a:p>
            <a:pPr algn="ctr">
              <a:buNone/>
            </a:pPr>
            <a:r>
              <a:rPr lang="tr-TR" b="1" dirty="0" smtClean="0">
                <a:solidFill>
                  <a:schemeClr val="accent1">
                    <a:lumMod val="50000"/>
                  </a:schemeClr>
                </a:solidFill>
                <a:latin typeface="Tahoma" pitchFamily="34" charset="0"/>
                <a:ea typeface="Tahoma" pitchFamily="34" charset="0"/>
                <a:cs typeface="Tahoma" pitchFamily="34" charset="0"/>
              </a:rPr>
              <a:t>İNTERNET KURULU TANITIMI VE GÜVENLİ İNTERNET ALANINDAKİ ÇALIŞMALAR </a:t>
            </a:r>
          </a:p>
        </p:txBody>
      </p:sp>
      <p:pic>
        <p:nvPicPr>
          <p:cNvPr id="5" name="4 Resim" descr="İnternet Kurulu_logo.jpg"/>
          <p:cNvPicPr>
            <a:picLocks noChangeAspect="1"/>
          </p:cNvPicPr>
          <p:nvPr/>
        </p:nvPicPr>
        <p:blipFill>
          <a:blip r:embed="rId2" cstate="print"/>
          <a:stretch>
            <a:fillRect/>
          </a:stretch>
        </p:blipFill>
        <p:spPr>
          <a:xfrm>
            <a:off x="8153400" y="152400"/>
            <a:ext cx="800100" cy="9648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İnternet Kurulu_logo.jpg"/>
          <p:cNvPicPr>
            <a:picLocks noChangeAspect="1"/>
          </p:cNvPicPr>
          <p:nvPr/>
        </p:nvPicPr>
        <p:blipFill>
          <a:blip r:embed="rId2" cstate="print"/>
          <a:stretch>
            <a:fillRect/>
          </a:stretch>
        </p:blipFill>
        <p:spPr>
          <a:xfrm>
            <a:off x="8077200" y="726142"/>
            <a:ext cx="914400" cy="1102658"/>
          </a:xfrm>
          <a:prstGeom prst="rect">
            <a:avLst/>
          </a:prstGeom>
        </p:spPr>
      </p:pic>
      <p:sp>
        <p:nvSpPr>
          <p:cNvPr id="3" name="2 İçerik Yer Tutucusu"/>
          <p:cNvSpPr>
            <a:spLocks noGrp="1"/>
          </p:cNvSpPr>
          <p:nvPr>
            <p:ph idx="1"/>
          </p:nvPr>
        </p:nvSpPr>
        <p:spPr>
          <a:xfrm>
            <a:off x="381000" y="1828800"/>
            <a:ext cx="8229600" cy="3733800"/>
          </a:xfrm>
        </p:spPr>
        <p:txBody>
          <a:bodyPr>
            <a:normAutofit/>
          </a:bodyPr>
          <a:lstStyle/>
          <a:p>
            <a:pPr algn="just"/>
            <a:r>
              <a:rPr lang="tr-TR" sz="2400" dirty="0" smtClean="0">
                <a:latin typeface="Tahoma" pitchFamily="34" charset="0"/>
                <a:ea typeface="Tahoma" pitchFamily="34" charset="0"/>
                <a:cs typeface="Tahoma" pitchFamily="34" charset="0"/>
              </a:rPr>
              <a:t>İnternet Kurulu‘nun Güvenli İnternet Profilleri çalışmalarına direk katılmıştır.</a:t>
            </a:r>
          </a:p>
          <a:p>
            <a:pPr algn="just"/>
            <a:r>
              <a:rPr lang="tr-TR" sz="2400" dirty="0" smtClean="0">
                <a:latin typeface="Tahoma" pitchFamily="34" charset="0"/>
                <a:ea typeface="Tahoma" pitchFamily="34" charset="0"/>
                <a:cs typeface="Tahoma" pitchFamily="34" charset="0"/>
              </a:rPr>
              <a:t>Muhalif guruplarla eleştirileri dinlemiş, görüş alıp rapor hazırlamıştır.</a:t>
            </a:r>
          </a:p>
          <a:p>
            <a:pPr algn="just"/>
            <a:r>
              <a:rPr lang="tr-TR" sz="2400" dirty="0" smtClean="0">
                <a:latin typeface="Tahoma" pitchFamily="34" charset="0"/>
                <a:ea typeface="Tahoma" pitchFamily="34" charset="0"/>
                <a:cs typeface="Tahoma" pitchFamily="34" charset="0"/>
              </a:rPr>
              <a:t>Kriter belirleme Çalışma gurubuna iki üye vermiştir.</a:t>
            </a:r>
          </a:p>
          <a:p>
            <a:pPr algn="just"/>
            <a:r>
              <a:rPr lang="tr-TR" sz="2400" dirty="0" smtClean="0">
                <a:latin typeface="Tahoma" pitchFamily="34" charset="0"/>
                <a:ea typeface="Tahoma" pitchFamily="34" charset="0"/>
                <a:cs typeface="Tahoma" pitchFamily="34" charset="0"/>
              </a:rPr>
              <a:t>Güvenli İnternet Hizmetleri kullanıcılar tarafından benimsenmiştir.</a:t>
            </a:r>
            <a:endParaRPr lang="tr-TR" sz="2400" dirty="0">
              <a:latin typeface="Tahoma" pitchFamily="34" charset="0"/>
              <a:ea typeface="Tahoma" pitchFamily="34" charset="0"/>
              <a:cs typeface="Tahoma" pitchFamily="34" charset="0"/>
            </a:endParaRPr>
          </a:p>
        </p:txBody>
      </p:sp>
      <p:sp>
        <p:nvSpPr>
          <p:cNvPr id="5"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Kurul’un Çalışmaları</a:t>
            </a:r>
            <a:endParaRPr lang="tr-TR" sz="2500" b="1" dirty="0">
              <a:solidFill>
                <a:srgbClr val="FFFFFF"/>
              </a:solidFill>
              <a:latin typeface="Tahoma" pitchFamily="34" charset="0"/>
              <a:cs typeface="Tahoma" pitchFamily="34" charset="0"/>
            </a:endParaRPr>
          </a:p>
        </p:txBody>
      </p:sp>
      <p:sp>
        <p:nvSpPr>
          <p:cNvPr id="7" name="6 Metin kutusu"/>
          <p:cNvSpPr txBox="1"/>
          <p:nvPr/>
        </p:nvSpPr>
        <p:spPr>
          <a:xfrm>
            <a:off x="0" y="6096000"/>
            <a:ext cx="9144000" cy="738664"/>
          </a:xfrm>
          <a:prstGeom prst="rect">
            <a:avLst/>
          </a:prstGeom>
          <a:solidFill>
            <a:schemeClr val="bg2">
              <a:lumMod val="90000"/>
            </a:schemeClr>
          </a:solidFill>
        </p:spPr>
        <p:txBody>
          <a:bodyPr wrap="square" rtlCol="0">
            <a:spAutoFit/>
          </a:bodyPr>
          <a:lstStyle/>
          <a:p>
            <a:pPr algn="ctr"/>
            <a:r>
              <a:rPr lang="tr-TR" sz="2100" b="1" dirty="0" smtClean="0">
                <a:latin typeface="Tahoma" pitchFamily="34" charset="0"/>
                <a:ea typeface="Tahoma" pitchFamily="34" charset="0"/>
                <a:cs typeface="Tahoma" pitchFamily="34" charset="0"/>
              </a:rPr>
              <a:t>Önemli olan Farkındalık, Bilinçlendirme ve Eğitim Çalışmalarıdır.</a:t>
            </a:r>
          </a:p>
          <a:p>
            <a:pPr algn="ctr"/>
            <a:endParaRPr lang="tr-TR" sz="21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OPLU RESIM.jpg"/>
          <p:cNvPicPr>
            <a:picLocks noGrp="1" noChangeAspect="1"/>
          </p:cNvPicPr>
          <p:nvPr>
            <p:ph idx="1"/>
          </p:nvPr>
        </p:nvPicPr>
        <p:blipFill>
          <a:blip r:embed="rId2" cstate="print"/>
          <a:stretch>
            <a:fillRect/>
          </a:stretch>
        </p:blipFill>
        <p:spPr>
          <a:xfrm>
            <a:off x="838200" y="1828800"/>
            <a:ext cx="7191810" cy="3600400"/>
          </a:xfrm>
        </p:spPr>
      </p:pic>
      <p:sp>
        <p:nvSpPr>
          <p:cNvPr id="5"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pic>
        <p:nvPicPr>
          <p:cNvPr id="7" name="6 Resim" descr="İnternet Kurulu_logo.jpg"/>
          <p:cNvPicPr>
            <a:picLocks noChangeAspect="1"/>
          </p:cNvPicPr>
          <p:nvPr/>
        </p:nvPicPr>
        <p:blipFill>
          <a:blip r:embed="rId3" cstate="print"/>
          <a:stretch>
            <a:fillRect/>
          </a:stretch>
        </p:blipFill>
        <p:spPr>
          <a:xfrm>
            <a:off x="7848600" y="609600"/>
            <a:ext cx="914400" cy="110265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smtClean="0"/>
          </a:p>
          <a:p>
            <a:pPr>
              <a:buNone/>
            </a:pPr>
            <a:endParaRPr lang="tr-TR" dirty="0"/>
          </a:p>
        </p:txBody>
      </p:sp>
      <p:pic>
        <p:nvPicPr>
          <p:cNvPr id="5" name="4 Resim" descr="SERHAT ÖZEREN.JPG"/>
          <p:cNvPicPr>
            <a:picLocks noChangeAspect="1"/>
          </p:cNvPicPr>
          <p:nvPr/>
        </p:nvPicPr>
        <p:blipFill>
          <a:blip r:embed="rId2" cstate="print"/>
          <a:stretch>
            <a:fillRect/>
          </a:stretch>
        </p:blipFill>
        <p:spPr>
          <a:xfrm>
            <a:off x="1763688" y="1295400"/>
            <a:ext cx="5832648" cy="4272414"/>
          </a:xfrm>
          <a:prstGeom prst="rect">
            <a:avLst/>
          </a:prstGeom>
        </p:spPr>
      </p:pic>
      <p:sp>
        <p:nvSpPr>
          <p:cNvPr id="6" name="5 Dikdörtgen"/>
          <p:cNvSpPr/>
          <p:nvPr/>
        </p:nvSpPr>
        <p:spPr>
          <a:xfrm>
            <a:off x="683568" y="5715000"/>
            <a:ext cx="7416824" cy="830997"/>
          </a:xfrm>
          <a:prstGeom prst="rect">
            <a:avLst/>
          </a:prstGeom>
        </p:spPr>
        <p:txBody>
          <a:bodyPr wrap="square">
            <a:spAutoFit/>
          </a:bodyPr>
          <a:lstStyle/>
          <a:p>
            <a:pPr algn="ct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İnternet Kurulu Başkanı</a:t>
            </a:r>
          </a:p>
          <a:p>
            <a:pPr algn="ctr">
              <a:buNone/>
            </a:pP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Sn. Serhat Özeren</a:t>
            </a:r>
          </a:p>
        </p:txBody>
      </p:sp>
      <p:sp>
        <p:nvSpPr>
          <p:cNvPr id="8"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pic>
        <p:nvPicPr>
          <p:cNvPr id="9" name="8 Resim" descr="İnternet Kurulu_logo.jpg"/>
          <p:cNvPicPr>
            <a:picLocks noChangeAspect="1"/>
          </p:cNvPicPr>
          <p:nvPr/>
        </p:nvPicPr>
        <p:blipFill>
          <a:blip r:embed="rId3" cstate="print"/>
          <a:stretch>
            <a:fillRect/>
          </a:stretch>
        </p:blipFill>
        <p:spPr>
          <a:xfrm>
            <a:off x="7848600" y="609600"/>
            <a:ext cx="914400" cy="11026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TAYFUN ACARER.JPG"/>
          <p:cNvPicPr>
            <a:picLocks noGrp="1" noChangeAspect="1"/>
          </p:cNvPicPr>
          <p:nvPr>
            <p:ph idx="1"/>
          </p:nvPr>
        </p:nvPicPr>
        <p:blipFill>
          <a:blip r:embed="rId2" cstate="print"/>
          <a:stretch>
            <a:fillRect/>
          </a:stretch>
        </p:blipFill>
        <p:spPr>
          <a:xfrm>
            <a:off x="1619672" y="1295400"/>
            <a:ext cx="6048672" cy="4230290"/>
          </a:xfrm>
        </p:spPr>
      </p:pic>
      <p:sp>
        <p:nvSpPr>
          <p:cNvPr id="6" name="5 Dikdörtgen"/>
          <p:cNvSpPr/>
          <p:nvPr/>
        </p:nvSpPr>
        <p:spPr>
          <a:xfrm>
            <a:off x="683568" y="5715000"/>
            <a:ext cx="7416824" cy="830997"/>
          </a:xfrm>
          <a:prstGeom prst="rect">
            <a:avLst/>
          </a:prstGeom>
        </p:spPr>
        <p:txBody>
          <a:bodyPr wrap="square">
            <a:spAutoFit/>
          </a:bodyPr>
          <a:lstStyle/>
          <a:p>
            <a:pPr algn="ct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Bilgi Teknolojileri ve İletişim Kurumu Başkanı</a:t>
            </a:r>
          </a:p>
          <a:p>
            <a:pPr algn="ctr">
              <a:buNone/>
            </a:pP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Sn. Dr. Tayfun </a:t>
            </a:r>
            <a:r>
              <a:rPr lang="tr-TR" sz="2400" b="1" dirty="0" err="1"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Acarer</a:t>
            </a:r>
            <a:endPar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endParaRPr>
          </a:p>
        </p:txBody>
      </p:sp>
      <p:sp>
        <p:nvSpPr>
          <p:cNvPr id="8"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pic>
        <p:nvPicPr>
          <p:cNvPr id="9" name="8 Resim" descr="İnternet Kurulu_logo.jpg"/>
          <p:cNvPicPr>
            <a:picLocks noChangeAspect="1"/>
          </p:cNvPicPr>
          <p:nvPr/>
        </p:nvPicPr>
        <p:blipFill>
          <a:blip r:embed="rId3" cstate="print"/>
          <a:stretch>
            <a:fillRect/>
          </a:stretch>
        </p:blipFill>
        <p:spPr>
          <a:xfrm>
            <a:off x="7848600" y="609600"/>
            <a:ext cx="914400" cy="11026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SONIA LIVINGSTONE.JPG"/>
          <p:cNvPicPr>
            <a:picLocks noGrp="1" noChangeAspect="1"/>
          </p:cNvPicPr>
          <p:nvPr>
            <p:ph idx="1"/>
          </p:nvPr>
        </p:nvPicPr>
        <p:blipFill>
          <a:blip r:embed="rId2" cstate="print"/>
          <a:stretch>
            <a:fillRect/>
          </a:stretch>
        </p:blipFill>
        <p:spPr>
          <a:xfrm>
            <a:off x="1259632" y="1143000"/>
            <a:ext cx="6192688" cy="4581779"/>
          </a:xfrm>
        </p:spPr>
      </p:pic>
      <p:sp>
        <p:nvSpPr>
          <p:cNvPr id="6" name="5 Dikdörtgen"/>
          <p:cNvSpPr/>
          <p:nvPr/>
        </p:nvSpPr>
        <p:spPr>
          <a:xfrm>
            <a:off x="855440" y="5791200"/>
            <a:ext cx="6840760" cy="830997"/>
          </a:xfrm>
          <a:prstGeom prst="rect">
            <a:avLst/>
          </a:prstGeom>
        </p:spPr>
        <p:txBody>
          <a:bodyPr wrap="square">
            <a:spAutoFit/>
          </a:bodyPr>
          <a:lstStyle/>
          <a:p>
            <a:pPr algn="ct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LSE, </a:t>
            </a:r>
            <a:r>
              <a:rPr lang="tr-TR" sz="2400" b="1" dirty="0" err="1"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EUKidsOnlineII</a:t>
            </a: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 Koordinatörü</a:t>
            </a:r>
          </a:p>
          <a:p>
            <a:pPr algn="ct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Prof. Dr. </a:t>
            </a:r>
            <a:r>
              <a:rPr lang="tr-TR" sz="2400" b="1" dirty="0" err="1"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Sonia</a:t>
            </a: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 LIVINGSTONE</a:t>
            </a:r>
          </a:p>
        </p:txBody>
      </p:sp>
      <p:sp>
        <p:nvSpPr>
          <p:cNvPr id="9"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pic>
        <p:nvPicPr>
          <p:cNvPr id="10" name="9 Resim" descr="İnternet Kurulu_logo.jpg"/>
          <p:cNvPicPr>
            <a:picLocks noChangeAspect="1"/>
          </p:cNvPicPr>
          <p:nvPr/>
        </p:nvPicPr>
        <p:blipFill>
          <a:blip r:embed="rId3" cstate="print"/>
          <a:stretch>
            <a:fillRect/>
          </a:stretch>
        </p:blipFill>
        <p:spPr>
          <a:xfrm>
            <a:off x="7848600" y="609600"/>
            <a:ext cx="914400" cy="110265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DSC_1571.JPG"/>
          <p:cNvPicPr>
            <a:picLocks noGrp="1" noChangeAspect="1"/>
          </p:cNvPicPr>
          <p:nvPr>
            <p:ph idx="1"/>
          </p:nvPr>
        </p:nvPicPr>
        <p:blipFill>
          <a:blip r:embed="rId2" cstate="print"/>
          <a:stretch>
            <a:fillRect/>
          </a:stretch>
        </p:blipFill>
        <p:spPr>
          <a:xfrm>
            <a:off x="1060592" y="1295400"/>
            <a:ext cx="6559408" cy="4357907"/>
          </a:xfrm>
        </p:spPr>
      </p:pic>
      <p:sp>
        <p:nvSpPr>
          <p:cNvPr id="6" name="5 Dikdörtgen"/>
          <p:cNvSpPr/>
          <p:nvPr/>
        </p:nvSpPr>
        <p:spPr>
          <a:xfrm>
            <a:off x="827584" y="5791200"/>
            <a:ext cx="6696744" cy="830997"/>
          </a:xfrm>
          <a:prstGeom prst="rect">
            <a:avLst/>
          </a:prstGeom>
        </p:spPr>
        <p:txBody>
          <a:bodyPr wrap="square">
            <a:spAutoFit/>
          </a:bodyPr>
          <a:lstStyle/>
          <a:p>
            <a:pPr algn="ctr"/>
            <a:r>
              <a:rPr lang="tr-TR" sz="2400" b="1" dirty="0" err="1"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eNACSO</a:t>
            </a: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 CHIS, </a:t>
            </a:r>
          </a:p>
          <a:p>
            <a:pPr algn="ct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John CARR</a:t>
            </a:r>
          </a:p>
        </p:txBody>
      </p:sp>
      <p:sp>
        <p:nvSpPr>
          <p:cNvPr id="9"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pic>
        <p:nvPicPr>
          <p:cNvPr id="10" name="9 Resim" descr="İnternet Kurulu_logo.jpg"/>
          <p:cNvPicPr>
            <a:picLocks noChangeAspect="1"/>
          </p:cNvPicPr>
          <p:nvPr/>
        </p:nvPicPr>
        <p:blipFill>
          <a:blip r:embed="rId3" cstate="print"/>
          <a:stretch>
            <a:fillRect/>
          </a:stretch>
        </p:blipFill>
        <p:spPr>
          <a:xfrm>
            <a:off x="7848600" y="609600"/>
            <a:ext cx="914400" cy="110265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susan-1.JPG"/>
          <p:cNvPicPr>
            <a:picLocks noGrp="1" noChangeAspect="1"/>
          </p:cNvPicPr>
          <p:nvPr>
            <p:ph idx="1"/>
          </p:nvPr>
        </p:nvPicPr>
        <p:blipFill>
          <a:blip r:embed="rId2" cstate="print"/>
          <a:stretch>
            <a:fillRect/>
          </a:stretch>
        </p:blipFill>
        <p:spPr>
          <a:xfrm>
            <a:off x="1115616" y="1143000"/>
            <a:ext cx="6714993" cy="4267200"/>
          </a:xfrm>
        </p:spPr>
      </p:pic>
      <p:sp>
        <p:nvSpPr>
          <p:cNvPr id="6" name="5 Dikdörtgen"/>
          <p:cNvSpPr/>
          <p:nvPr/>
        </p:nvSpPr>
        <p:spPr>
          <a:xfrm>
            <a:off x="827584" y="5715001"/>
            <a:ext cx="7783016" cy="646331"/>
          </a:xfrm>
          <a:prstGeom prst="rect">
            <a:avLst/>
          </a:prstGeom>
        </p:spPr>
        <p:txBody>
          <a:bodyPr wrap="square">
            <a:spAutoFit/>
          </a:bodyPr>
          <a:lstStyle/>
          <a:p>
            <a:pPr algn="ctr"/>
            <a:r>
              <a:rPr lang="tr-TR" b="1" dirty="0" err="1"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Google</a:t>
            </a:r>
            <a:r>
              <a:rPr lang="tr-TR"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 Direktör, Kamu Politikaları ve Hükümetlerle ile İlişkiler </a:t>
            </a:r>
          </a:p>
          <a:p>
            <a:pPr algn="ctr"/>
            <a:r>
              <a:rPr lang="tr-TR"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Susan POINTER</a:t>
            </a:r>
          </a:p>
        </p:txBody>
      </p:sp>
      <p:sp>
        <p:nvSpPr>
          <p:cNvPr id="9"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pic>
        <p:nvPicPr>
          <p:cNvPr id="10" name="9 Resim" descr="İnternet Kurulu_logo.jpg"/>
          <p:cNvPicPr>
            <a:picLocks noChangeAspect="1"/>
          </p:cNvPicPr>
          <p:nvPr/>
        </p:nvPicPr>
        <p:blipFill>
          <a:blip r:embed="rId3" cstate="print"/>
          <a:stretch>
            <a:fillRect/>
          </a:stretch>
        </p:blipFill>
        <p:spPr>
          <a:xfrm>
            <a:off x="8001000" y="609600"/>
            <a:ext cx="914400" cy="110265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facebook-1.JPG"/>
          <p:cNvPicPr>
            <a:picLocks noGrp="1" noChangeAspect="1"/>
          </p:cNvPicPr>
          <p:nvPr>
            <p:ph idx="1"/>
          </p:nvPr>
        </p:nvPicPr>
        <p:blipFill>
          <a:blip r:embed="rId2" cstate="print"/>
          <a:stretch>
            <a:fillRect/>
          </a:stretch>
        </p:blipFill>
        <p:spPr>
          <a:xfrm>
            <a:off x="1228056" y="1295400"/>
            <a:ext cx="6696744" cy="4449150"/>
          </a:xfrm>
        </p:spPr>
      </p:pic>
      <p:sp>
        <p:nvSpPr>
          <p:cNvPr id="6" name="5 Dikdörtgen"/>
          <p:cNvSpPr/>
          <p:nvPr/>
        </p:nvSpPr>
        <p:spPr>
          <a:xfrm>
            <a:off x="827584" y="6021288"/>
            <a:ext cx="8064896" cy="646331"/>
          </a:xfrm>
          <a:prstGeom prst="rect">
            <a:avLst/>
          </a:prstGeom>
        </p:spPr>
        <p:txBody>
          <a:bodyPr wrap="square">
            <a:spAutoFit/>
          </a:bodyPr>
          <a:lstStyle/>
          <a:p>
            <a:pPr algn="ctr"/>
            <a:r>
              <a:rPr lang="tr-TR"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Facebook Avrupa Politika Direktörü </a:t>
            </a:r>
          </a:p>
          <a:p>
            <a:pPr algn="ctr"/>
            <a:r>
              <a:rPr lang="tr-TR"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Richard ALLAN </a:t>
            </a:r>
          </a:p>
        </p:txBody>
      </p:sp>
      <p:sp>
        <p:nvSpPr>
          <p:cNvPr id="9"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pic>
        <p:nvPicPr>
          <p:cNvPr id="10" name="9 Resim" descr="İnternet Kurulu_logo.jpg"/>
          <p:cNvPicPr>
            <a:picLocks noChangeAspect="1"/>
          </p:cNvPicPr>
          <p:nvPr/>
        </p:nvPicPr>
        <p:blipFill>
          <a:blip r:embed="rId3" cstate="print"/>
          <a:stretch>
            <a:fillRect/>
          </a:stretch>
        </p:blipFill>
        <p:spPr>
          <a:xfrm>
            <a:off x="8077200" y="609600"/>
            <a:ext cx="914400" cy="110265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AİLE VE İNTERNET ETKİLESİMİ -2.JPG"/>
          <p:cNvPicPr>
            <a:picLocks noGrp="1" noChangeAspect="1"/>
          </p:cNvPicPr>
          <p:nvPr>
            <p:ph idx="1"/>
          </p:nvPr>
        </p:nvPicPr>
        <p:blipFill>
          <a:blip r:embed="rId2" cstate="print"/>
          <a:stretch>
            <a:fillRect/>
          </a:stretch>
        </p:blipFill>
        <p:spPr>
          <a:xfrm>
            <a:off x="995264" y="1295400"/>
            <a:ext cx="6624736" cy="4401309"/>
          </a:xfrm>
        </p:spPr>
      </p:pic>
      <p:sp>
        <p:nvSpPr>
          <p:cNvPr id="6" name="5 Dikdörtgen"/>
          <p:cNvSpPr/>
          <p:nvPr/>
        </p:nvSpPr>
        <p:spPr>
          <a:xfrm>
            <a:off x="381000" y="5867400"/>
            <a:ext cx="8064896" cy="461665"/>
          </a:xfrm>
          <a:prstGeom prst="rect">
            <a:avLst/>
          </a:prstGeom>
        </p:spPr>
        <p:txBody>
          <a:bodyPr wrap="square">
            <a:spAutoFit/>
          </a:bodyPr>
          <a:lstStyle/>
          <a:p>
            <a:pPr algn="ct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Panel 1: Aile ve İnternet Etkileşimi</a:t>
            </a:r>
          </a:p>
        </p:txBody>
      </p:sp>
      <p:sp>
        <p:nvSpPr>
          <p:cNvPr id="8"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KURUMSAL COZUMLERE ILISKIN ONERILER-2.JPG"/>
          <p:cNvPicPr>
            <a:picLocks noGrp="1" noChangeAspect="1"/>
          </p:cNvPicPr>
          <p:nvPr>
            <p:ph idx="1"/>
          </p:nvPr>
        </p:nvPicPr>
        <p:blipFill>
          <a:blip r:embed="rId2" cstate="print"/>
          <a:stretch>
            <a:fillRect/>
          </a:stretch>
        </p:blipFill>
        <p:spPr>
          <a:xfrm>
            <a:off x="1143000" y="1295400"/>
            <a:ext cx="6624736" cy="4508961"/>
          </a:xfrm>
        </p:spPr>
      </p:pic>
      <p:sp>
        <p:nvSpPr>
          <p:cNvPr id="6" name="5 Dikdörtgen"/>
          <p:cNvSpPr/>
          <p:nvPr/>
        </p:nvSpPr>
        <p:spPr>
          <a:xfrm>
            <a:off x="533400" y="6021288"/>
            <a:ext cx="8064896" cy="461665"/>
          </a:xfrm>
          <a:prstGeom prst="rect">
            <a:avLst/>
          </a:prstGeom>
        </p:spPr>
        <p:txBody>
          <a:bodyPr wrap="square">
            <a:spAutoFit/>
          </a:bodyPr>
          <a:lstStyle/>
          <a:p>
            <a:pPr algn="ctr"/>
            <a:r>
              <a:rPr lang="tr-TR" sz="2400" b="1" dirty="0" smtClean="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Panel 2: Kurumsal Çözümlere İlişkin Örnekler</a:t>
            </a:r>
          </a:p>
        </p:txBody>
      </p:sp>
      <p:sp>
        <p:nvSpPr>
          <p:cNvPr id="8"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09 Şubat</a:t>
            </a:r>
            <a:r>
              <a:rPr lang="tr-TR" sz="2500" dirty="0" smtClean="0">
                <a:solidFill>
                  <a:srgbClr val="FFFFFF"/>
                </a:solidFill>
                <a:latin typeface="Tahoma" pitchFamily="34" charset="0"/>
                <a:cs typeface="Tahoma" pitchFamily="34" charset="0"/>
              </a:rPr>
              <a:t> </a:t>
            </a:r>
            <a:r>
              <a:rPr lang="tr-TR" sz="2500" b="1" dirty="0" smtClean="0">
                <a:solidFill>
                  <a:srgbClr val="FFFFFF"/>
                </a:solidFill>
                <a:latin typeface="Tahoma" pitchFamily="34" charset="0"/>
                <a:cs typeface="Tahoma" pitchFamily="34" charset="0"/>
              </a:rPr>
              <a:t>Güvenli İnternet Gününden Görüntüler </a:t>
            </a:r>
            <a:endParaRPr lang="tr-TR" sz="2500" b="1" dirty="0">
              <a:solidFill>
                <a:srgbClr val="FFFFFF"/>
              </a:solidFill>
              <a:latin typeface="Tahoma" pitchFamily="34" charset="0"/>
              <a:cs typeface="Tahoma" pitchFamily="34" charset="0"/>
            </a:endParaRPr>
          </a:p>
        </p:txBody>
      </p:sp>
      <p:pic>
        <p:nvPicPr>
          <p:cNvPr id="10" name="9 Resim" descr="İnternet Kurulu_logo.jpg"/>
          <p:cNvPicPr>
            <a:picLocks noChangeAspect="1"/>
          </p:cNvPicPr>
          <p:nvPr/>
        </p:nvPicPr>
        <p:blipFill>
          <a:blip r:embed="rId3" cstate="print"/>
          <a:stretch>
            <a:fillRect/>
          </a:stretch>
        </p:blipFill>
        <p:spPr>
          <a:xfrm>
            <a:off x="8077200" y="609600"/>
            <a:ext cx="914400" cy="110265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09600"/>
            <a:ext cx="8229600" cy="4389120"/>
          </a:xfrm>
        </p:spPr>
        <p:txBody>
          <a:bodyPr>
            <a:normAutofit/>
          </a:bodyPr>
          <a:lstStyle/>
          <a:p>
            <a:endParaRPr lang="tr-TR" b="1" dirty="0" smtClean="0">
              <a:latin typeface="Tahoma" pitchFamily="34" charset="0"/>
              <a:ea typeface="Tahoma" pitchFamily="34" charset="0"/>
              <a:cs typeface="Tahoma" pitchFamily="34" charset="0"/>
            </a:endParaRPr>
          </a:p>
          <a:p>
            <a:r>
              <a:rPr lang="tr-TR" b="1" dirty="0" smtClean="0">
                <a:latin typeface="Tahoma" pitchFamily="34" charset="0"/>
                <a:ea typeface="Tahoma" pitchFamily="34" charset="0"/>
                <a:cs typeface="Tahoma" pitchFamily="34" charset="0"/>
              </a:rPr>
              <a:t>İnternet Kurulu Yapısı</a:t>
            </a:r>
          </a:p>
          <a:p>
            <a:pPr lvl="1">
              <a:buBlip>
                <a:blip r:embed="rId2"/>
              </a:buBlip>
            </a:pPr>
            <a:r>
              <a:rPr lang="tr-TR" sz="2000" b="1" dirty="0" smtClean="0">
                <a:latin typeface="Tahoma" pitchFamily="34" charset="0"/>
                <a:ea typeface="Tahoma" pitchFamily="34" charset="0"/>
                <a:cs typeface="Tahoma" pitchFamily="34" charset="0"/>
              </a:rPr>
              <a:t>Kurulun Oluşumu</a:t>
            </a:r>
          </a:p>
          <a:p>
            <a:pPr lvl="1">
              <a:buBlip>
                <a:blip r:embed="rId2"/>
              </a:buBlip>
            </a:pPr>
            <a:r>
              <a:rPr lang="tr-TR" sz="2000" b="1" dirty="0" smtClean="0">
                <a:latin typeface="Tahoma" pitchFamily="34" charset="0"/>
                <a:ea typeface="Tahoma" pitchFamily="34" charset="0"/>
                <a:cs typeface="Tahoma" pitchFamily="34" charset="0"/>
              </a:rPr>
              <a:t>Çalışma Alanları</a:t>
            </a:r>
          </a:p>
          <a:p>
            <a:pPr lvl="1">
              <a:buBlip>
                <a:blip r:embed="rId2"/>
              </a:buBlip>
            </a:pPr>
            <a:r>
              <a:rPr lang="tr-TR" sz="2000" b="1" dirty="0" smtClean="0">
                <a:latin typeface="Tahoma" pitchFamily="34" charset="0"/>
                <a:ea typeface="Tahoma" pitchFamily="34" charset="0"/>
                <a:cs typeface="Tahoma" pitchFamily="34" charset="0"/>
              </a:rPr>
              <a:t>Çalışma Şekli</a:t>
            </a:r>
          </a:p>
          <a:p>
            <a:pPr lvl="1">
              <a:buBlip>
                <a:blip r:embed="rId2"/>
              </a:buBlip>
            </a:pPr>
            <a:r>
              <a:rPr lang="tr-TR" sz="2000" b="1" dirty="0" smtClean="0">
                <a:latin typeface="Tahoma" pitchFamily="34" charset="0"/>
                <a:ea typeface="Tahoma" pitchFamily="34" charset="0"/>
                <a:cs typeface="Tahoma" pitchFamily="34" charset="0"/>
              </a:rPr>
              <a:t>Çalışma Grupları</a:t>
            </a:r>
          </a:p>
          <a:p>
            <a:r>
              <a:rPr lang="tr-TR" b="1" dirty="0" smtClean="0">
                <a:latin typeface="Tahoma" pitchFamily="34" charset="0"/>
                <a:ea typeface="Tahoma" pitchFamily="34" charset="0"/>
                <a:cs typeface="Tahoma" pitchFamily="34" charset="0"/>
              </a:rPr>
              <a:t>Güvenli İnternet Çalışması</a:t>
            </a:r>
          </a:p>
          <a:p>
            <a:r>
              <a:rPr lang="tr-TR" b="1" dirty="0" smtClean="0">
                <a:latin typeface="Tahoma" pitchFamily="34" charset="0"/>
                <a:ea typeface="Tahoma" pitchFamily="34" charset="0"/>
                <a:cs typeface="Tahoma" pitchFamily="34" charset="0"/>
              </a:rPr>
              <a:t>5651 Kanun Çalışması</a:t>
            </a:r>
          </a:p>
          <a:p>
            <a:r>
              <a:rPr lang="tr-TR" b="1" dirty="0" smtClean="0">
                <a:latin typeface="Tahoma" pitchFamily="34" charset="0"/>
                <a:ea typeface="Tahoma" pitchFamily="34" charset="0"/>
                <a:cs typeface="Tahoma" pitchFamily="34" charset="0"/>
              </a:rPr>
              <a:t>Destek Hattı</a:t>
            </a:r>
          </a:p>
          <a:p>
            <a:r>
              <a:rPr lang="tr-TR" b="1" dirty="0" smtClean="0">
                <a:latin typeface="Tahoma" pitchFamily="34" charset="0"/>
                <a:ea typeface="Tahoma" pitchFamily="34" charset="0"/>
                <a:cs typeface="Tahoma" pitchFamily="34" charset="0"/>
              </a:rPr>
              <a:t>İnternetin Gelişmesi</a:t>
            </a:r>
            <a:endParaRPr lang="tr-TR" b="1" dirty="0">
              <a:latin typeface="Tahoma" pitchFamily="34" charset="0"/>
              <a:ea typeface="Tahoma" pitchFamily="34" charset="0"/>
              <a:cs typeface="Tahoma" pitchFamily="34" charset="0"/>
            </a:endParaRPr>
          </a:p>
        </p:txBody>
      </p:sp>
      <p:pic>
        <p:nvPicPr>
          <p:cNvPr id="4" name="3 Resim" descr="İnternet Kurulu_logo.jpg"/>
          <p:cNvPicPr>
            <a:picLocks noChangeAspect="1"/>
          </p:cNvPicPr>
          <p:nvPr/>
        </p:nvPicPr>
        <p:blipFill>
          <a:blip r:embed="rId3" cstate="print"/>
          <a:stretch>
            <a:fillRect/>
          </a:stretch>
        </p:blipFill>
        <p:spPr>
          <a:xfrm>
            <a:off x="8153400" y="152400"/>
            <a:ext cx="800100" cy="96482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İnternet Kurulu_logo.jpg"/>
          <p:cNvPicPr>
            <a:picLocks noChangeAspect="1"/>
          </p:cNvPicPr>
          <p:nvPr/>
        </p:nvPicPr>
        <p:blipFill>
          <a:blip r:embed="rId2" cstate="print"/>
          <a:stretch>
            <a:fillRect/>
          </a:stretch>
        </p:blipFill>
        <p:spPr>
          <a:xfrm>
            <a:off x="8153400" y="152400"/>
            <a:ext cx="800100" cy="964826"/>
          </a:xfrm>
          <a:prstGeom prst="rect">
            <a:avLst/>
          </a:prstGeom>
        </p:spPr>
      </p:pic>
      <p:sp>
        <p:nvSpPr>
          <p:cNvPr id="5" name="1 Başlık"/>
          <p:cNvSpPr>
            <a:spLocks noGrp="1"/>
          </p:cNvSpPr>
          <p:nvPr>
            <p:ph type="ctrTitle"/>
          </p:nvPr>
        </p:nvSpPr>
        <p:spPr>
          <a:xfrm>
            <a:off x="0" y="2286000"/>
            <a:ext cx="7851648" cy="1828800"/>
          </a:xfrm>
        </p:spPr>
        <p:txBody>
          <a:bodyPr>
            <a:normAutofit/>
          </a:bodyPr>
          <a:lstStyle/>
          <a:p>
            <a:r>
              <a:rPr lang="tr-TR" b="1" dirty="0" smtClean="0">
                <a:latin typeface="Tahoma" pitchFamily="34" charset="0"/>
                <a:ea typeface="Tahoma" pitchFamily="34" charset="0"/>
                <a:cs typeface="Tahoma" pitchFamily="34" charset="0"/>
              </a:rPr>
              <a:t>5651 Çalışmaları</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dirty="0" smtClean="0">
                <a:latin typeface="Tahoma" pitchFamily="34" charset="0"/>
                <a:ea typeface="Tahoma" pitchFamily="34" charset="0"/>
                <a:cs typeface="Tahoma" pitchFamily="34" charset="0"/>
              </a:rPr>
              <a:t>İnternet Kurulu kanun Çalışmasını tamamlayarak UDH Bakanlığına sunmuştur</a:t>
            </a:r>
          </a:p>
          <a:p>
            <a:pPr algn="just"/>
            <a:r>
              <a:rPr lang="tr-TR" dirty="0" smtClean="0">
                <a:latin typeface="Tahoma" pitchFamily="34" charset="0"/>
                <a:ea typeface="Tahoma" pitchFamily="34" charset="0"/>
                <a:cs typeface="Tahoma" pitchFamily="34" charset="0"/>
              </a:rPr>
              <a:t>5651 İnternetin Gelişmesini destekleyecek yapıda olacaktır.</a:t>
            </a:r>
          </a:p>
          <a:p>
            <a:pPr algn="just"/>
            <a:r>
              <a:rPr lang="tr-TR" dirty="0" smtClean="0">
                <a:latin typeface="Tahoma" pitchFamily="34" charset="0"/>
                <a:ea typeface="Tahoma" pitchFamily="34" charset="0"/>
                <a:cs typeface="Tahoma" pitchFamily="34" charset="0"/>
              </a:rPr>
              <a:t>Mahkemelerin telif hakları ve diğer suçlarla ilgili bazen ortaya çıkan orantısız kapatma kararları Adalet Bakanlığının UYAP sistemiyle entegre edilmelidir.</a:t>
            </a:r>
            <a:endParaRPr lang="tr-TR" dirty="0">
              <a:latin typeface="Tahoma" pitchFamily="34" charset="0"/>
              <a:ea typeface="Tahoma" pitchFamily="34" charset="0"/>
              <a:cs typeface="Tahoma" pitchFamily="34" charset="0"/>
            </a:endParaRPr>
          </a:p>
        </p:txBody>
      </p:sp>
      <p:sp>
        <p:nvSpPr>
          <p:cNvPr id="4" name="6 Başlık"/>
          <p:cNvSpPr txBox="1">
            <a:spLocks/>
          </p:cNvSpPr>
          <p:nvPr/>
        </p:nvSpPr>
        <p:spPr>
          <a:xfrm>
            <a:off x="171424" y="228600"/>
            <a:ext cx="8591576" cy="7001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800" dirty="0" smtClean="0">
                <a:solidFill>
                  <a:srgbClr val="FFFFFF"/>
                </a:solidFill>
                <a:latin typeface="Tahoma" pitchFamily="34" charset="0"/>
                <a:cs typeface="Tahoma" pitchFamily="34" charset="0"/>
              </a:rPr>
              <a:t>5651 ÇALIŞMALARI/</a:t>
            </a:r>
            <a:r>
              <a:rPr lang="tr-TR" sz="2800" b="1" dirty="0" smtClean="0">
                <a:solidFill>
                  <a:srgbClr val="FFFFFF"/>
                </a:solidFill>
                <a:latin typeface="Tahoma" pitchFamily="34" charset="0"/>
                <a:cs typeface="Tahoma" pitchFamily="34" charset="0"/>
              </a:rPr>
              <a:t>İnternet Kurulu Çalışmaları</a:t>
            </a:r>
            <a:endParaRPr lang="tr-TR" sz="2800" b="1" dirty="0">
              <a:solidFill>
                <a:srgbClr val="FFFFFF"/>
              </a:solidFill>
              <a:latin typeface="Tahoma" pitchFamily="34" charset="0"/>
              <a:cs typeface="Tahoma" pitchFamily="34" charset="0"/>
            </a:endParaRPr>
          </a:p>
        </p:txBody>
      </p:sp>
      <p:pic>
        <p:nvPicPr>
          <p:cNvPr id="6" name="5 Resim" descr="İnternet Kurulu_logo.jpg"/>
          <p:cNvPicPr>
            <a:picLocks noChangeAspect="1"/>
          </p:cNvPicPr>
          <p:nvPr/>
        </p:nvPicPr>
        <p:blipFill>
          <a:blip r:embed="rId2" cstate="print"/>
          <a:stretch>
            <a:fillRect/>
          </a:stretch>
        </p:blipFill>
        <p:spPr>
          <a:xfrm>
            <a:off x="7840236" y="762000"/>
            <a:ext cx="884664" cy="1066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İnternet Kurulu_logo.jpg"/>
          <p:cNvPicPr>
            <a:picLocks noChangeAspect="1"/>
          </p:cNvPicPr>
          <p:nvPr/>
        </p:nvPicPr>
        <p:blipFill>
          <a:blip r:embed="rId2" cstate="print"/>
          <a:stretch>
            <a:fillRect/>
          </a:stretch>
        </p:blipFill>
        <p:spPr>
          <a:xfrm>
            <a:off x="8153400" y="152400"/>
            <a:ext cx="800100" cy="964826"/>
          </a:xfrm>
          <a:prstGeom prst="rect">
            <a:avLst/>
          </a:prstGeom>
        </p:spPr>
      </p:pic>
      <p:sp>
        <p:nvSpPr>
          <p:cNvPr id="5" name="1 Başlık"/>
          <p:cNvSpPr>
            <a:spLocks noGrp="1"/>
          </p:cNvSpPr>
          <p:nvPr>
            <p:ph type="ctrTitle"/>
          </p:nvPr>
        </p:nvSpPr>
        <p:spPr>
          <a:xfrm>
            <a:off x="-762000" y="1981200"/>
            <a:ext cx="7851648" cy="1828800"/>
          </a:xfrm>
        </p:spPr>
        <p:txBody>
          <a:bodyPr>
            <a:normAutofit/>
          </a:bodyPr>
          <a:lstStyle/>
          <a:p>
            <a:r>
              <a:rPr lang="tr-TR" b="1" dirty="0" smtClean="0"/>
              <a:t>Destek Hattı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600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İnternet Güvenliği</a:t>
            </a:r>
          </a:p>
          <a:p>
            <a:pPr algn="ctr"/>
            <a:r>
              <a:rPr lang="tr-TR" sz="4000" dirty="0" smtClean="0">
                <a:solidFill>
                  <a:schemeClr val="tx2">
                    <a:lumMod val="50000"/>
                  </a:schemeClr>
                </a:solidFill>
                <a:latin typeface="Tahoma" pitchFamily="34" charset="0"/>
                <a:ea typeface="Tahoma" pitchFamily="34" charset="0"/>
                <a:cs typeface="Tahoma" pitchFamily="34" charset="0"/>
              </a:rPr>
              <a:t>Danışmanlık ve Destek Hattı Projesi</a:t>
            </a:r>
          </a:p>
        </p:txBody>
      </p:sp>
      <p:sp>
        <p:nvSpPr>
          <p:cNvPr id="5" name="Rectangle 5"/>
          <p:cNvSpPr/>
          <p:nvPr/>
        </p:nvSpPr>
        <p:spPr>
          <a:xfrm>
            <a:off x="0" y="5867400"/>
            <a:ext cx="9144000" cy="6858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2">
                    <a:lumMod val="50000"/>
                  </a:schemeClr>
                </a:solidFill>
                <a:latin typeface="Tahoma" pitchFamily="34" charset="0"/>
                <a:ea typeface="Tahoma" pitchFamily="34" charset="0"/>
                <a:cs typeface="Tahoma" pitchFamily="34" charset="0"/>
              </a:rPr>
              <a:t>İnternet Kurulu - 14 Mayıs 2012</a:t>
            </a:r>
          </a:p>
        </p:txBody>
      </p:sp>
    </p:spTree>
    <p:extLst>
      <p:ext uri="{BB962C8B-B14F-4D97-AF65-F5344CB8AC3E}">
        <p14:creationId xmlns:p14="http://schemas.microsoft.com/office/powerpoint/2010/main" xmlns="" val="2124435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50000"/>
            <a:lum/>
          </a:blip>
          <a:srcRect/>
          <a:stretch>
            <a:fillRect l="-23000" r="-23000"/>
          </a:stretch>
        </a:blipFill>
        <a:effectLst/>
      </p:bgPr>
    </p:bg>
    <p:spTree>
      <p:nvGrpSpPr>
        <p:cNvPr id="1" name=""/>
        <p:cNvGrpSpPr/>
        <p:nvPr/>
      </p:nvGrpSpPr>
      <p:grpSpPr>
        <a:xfrm>
          <a:off x="0" y="0"/>
          <a:ext cx="0" cy="0"/>
          <a:chOff x="0" y="0"/>
          <a:chExt cx="0" cy="0"/>
        </a:xfrm>
      </p:grpSpPr>
      <p:graphicFrame>
        <p:nvGraphicFramePr>
          <p:cNvPr id="10" name="7 Grafik"/>
          <p:cNvGraphicFramePr/>
          <p:nvPr/>
        </p:nvGraphicFramePr>
        <p:xfrm>
          <a:off x="228600" y="609600"/>
          <a:ext cx="86106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8 Grafik"/>
          <p:cNvGraphicFramePr/>
          <p:nvPr/>
        </p:nvGraphicFramePr>
        <p:xfrm>
          <a:off x="381000" y="3581400"/>
          <a:ext cx="85344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12" name="1 Yukarı Ok"/>
          <p:cNvSpPr/>
          <p:nvPr/>
        </p:nvSpPr>
        <p:spPr>
          <a:xfrm>
            <a:off x="5943600" y="1600200"/>
            <a:ext cx="484632" cy="5212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13" name="12 Aşağı Ok"/>
          <p:cNvSpPr/>
          <p:nvPr/>
        </p:nvSpPr>
        <p:spPr>
          <a:xfrm>
            <a:off x="1371600" y="4114800"/>
            <a:ext cx="408432" cy="1066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a:off x="2971800" y="3979653"/>
            <a:ext cx="3810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a:off x="4554747" y="4267200"/>
            <a:ext cx="381000" cy="5679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Aşağı Ok"/>
          <p:cNvSpPr/>
          <p:nvPr/>
        </p:nvSpPr>
        <p:spPr>
          <a:xfrm>
            <a:off x="6154947" y="4021347"/>
            <a:ext cx="373926"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Metin kutusu"/>
          <p:cNvSpPr txBox="1"/>
          <p:nvPr/>
        </p:nvSpPr>
        <p:spPr>
          <a:xfrm>
            <a:off x="1524000" y="228600"/>
            <a:ext cx="6019800" cy="400110"/>
          </a:xfrm>
          <a:prstGeom prst="rect">
            <a:avLst/>
          </a:prstGeom>
          <a:noFill/>
        </p:spPr>
        <p:txBody>
          <a:bodyPr wrap="square" rtlCol="0">
            <a:spAutoFit/>
          </a:bodyPr>
          <a:lstStyle/>
          <a:p>
            <a:r>
              <a:rPr lang="tr-TR" sz="2000" b="1" i="1" dirty="0" smtClean="0"/>
              <a:t>“Internet kullanımında dünyada 3. sıradayız”</a:t>
            </a:r>
            <a:endParaRPr lang="tr-TR" sz="2000" b="1" i="1" dirty="0"/>
          </a:p>
        </p:txBody>
      </p:sp>
      <p:sp>
        <p:nvSpPr>
          <p:cNvPr id="18" name="17 Metin kutusu"/>
          <p:cNvSpPr txBox="1"/>
          <p:nvPr/>
        </p:nvSpPr>
        <p:spPr>
          <a:xfrm>
            <a:off x="1066800" y="3048000"/>
            <a:ext cx="7696200" cy="400110"/>
          </a:xfrm>
          <a:prstGeom prst="rect">
            <a:avLst/>
          </a:prstGeom>
          <a:noFill/>
        </p:spPr>
        <p:txBody>
          <a:bodyPr wrap="square" rtlCol="0">
            <a:spAutoFit/>
          </a:bodyPr>
          <a:lstStyle/>
          <a:p>
            <a:r>
              <a:rPr lang="tr-TR" sz="2000" b="1" i="1" dirty="0" smtClean="0">
                <a:solidFill>
                  <a:schemeClr val="accent1">
                    <a:lumMod val="75000"/>
                  </a:schemeClr>
                </a:solidFill>
              </a:rPr>
              <a:t>İ</a:t>
            </a:r>
            <a:r>
              <a:rPr lang="tr-TR" sz="2000" b="1" i="1" dirty="0" smtClean="0">
                <a:solidFill>
                  <a:schemeClr val="accent1">
                    <a:lumMod val="75000"/>
                  </a:schemeClr>
                </a:solidFill>
              </a:rPr>
              <a:t>nternet </a:t>
            </a:r>
            <a:r>
              <a:rPr lang="tr-TR" sz="2000" b="1" i="1" dirty="0" smtClean="0">
                <a:solidFill>
                  <a:schemeClr val="accent1">
                    <a:lumMod val="75000"/>
                  </a:schemeClr>
                </a:solidFill>
              </a:rPr>
              <a:t>güvenliğinde ise Avrupa’ nın gerisindeyiz </a:t>
            </a:r>
            <a:endParaRPr lang="tr-TR" sz="2000" b="1" i="1" dirty="0">
              <a:solidFill>
                <a:schemeClr val="accent1">
                  <a:lumMod val="75000"/>
                </a:schemeClr>
              </a:solidFill>
            </a:endParaRPr>
          </a:p>
        </p:txBody>
      </p:sp>
      <p:sp>
        <p:nvSpPr>
          <p:cNvPr id="19" name="Rectangle 5"/>
          <p:cNvSpPr/>
          <p:nvPr/>
        </p:nvSpPr>
        <p:spPr>
          <a:xfrm>
            <a:off x="0" y="0"/>
            <a:ext cx="9144000" cy="609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Türkiye ve İnternet Güvenliği</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214414" y="-94616"/>
            <a:ext cx="6572296" cy="523220"/>
          </a:xfrm>
          <a:prstGeom prst="rect">
            <a:avLst/>
          </a:prstGeom>
          <a:noFill/>
          <a:effectLst>
            <a:glow rad="101600">
              <a:schemeClr val="accent4">
                <a:satMod val="175000"/>
                <a:alpha val="40000"/>
              </a:schemeClr>
            </a:glow>
          </a:effectLst>
        </p:spPr>
        <p:txBody>
          <a:bodyPr wrap="square" rtlCol="0">
            <a:spAutoFit/>
          </a:bodyPr>
          <a:lstStyle/>
          <a:p>
            <a:pPr algn="ctr"/>
            <a:r>
              <a:rPr lang="tr-TR" sz="2800" b="1" dirty="0" smtClean="0">
                <a:solidFill>
                  <a:srgbClr val="FF0000"/>
                </a:solidFill>
                <a:effectLst>
                  <a:outerShdw blurRad="38100" dist="38100" dir="2700000" algn="tl">
                    <a:srgbClr val="000000">
                      <a:alpha val="43137"/>
                    </a:srgbClr>
                  </a:outerShdw>
                </a:effectLst>
              </a:rPr>
              <a:t>Hizmetin Amacı</a:t>
            </a:r>
            <a:endParaRPr lang="tr-TR" sz="2800" b="1" dirty="0">
              <a:solidFill>
                <a:srgbClr val="FF0000"/>
              </a:solidFill>
              <a:effectLst>
                <a:outerShdw blurRad="38100" dist="38100" dir="2700000" algn="tl">
                  <a:srgbClr val="000000">
                    <a:alpha val="43137"/>
                  </a:srgbClr>
                </a:outerShdw>
              </a:effectLst>
            </a:endParaRPr>
          </a:p>
        </p:txBody>
      </p:sp>
      <p:cxnSp>
        <p:nvCxnSpPr>
          <p:cNvPr id="5" name="Straight Connector 4"/>
          <p:cNvCxnSpPr/>
          <p:nvPr/>
        </p:nvCxnSpPr>
        <p:spPr>
          <a:xfrm>
            <a:off x="285720" y="428604"/>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5720" y="851892"/>
            <a:ext cx="8643998" cy="5355312"/>
          </a:xfrm>
          <a:prstGeom prst="rect">
            <a:avLst/>
          </a:prstGeom>
          <a:noFill/>
        </p:spPr>
        <p:txBody>
          <a:bodyPr wrap="square" rtlCol="0">
            <a:spAutoFit/>
          </a:bodyPr>
          <a:lstStyle/>
          <a:p>
            <a:pPr algn="just"/>
            <a:r>
              <a:rPr lang="tr-TR" dirty="0" smtClean="0">
                <a:latin typeface="Tahoma" pitchFamily="34" charset="0"/>
                <a:ea typeface="Tahoma" pitchFamily="34" charset="0"/>
                <a:cs typeface="Tahoma" pitchFamily="34" charset="0"/>
              </a:rPr>
              <a:t> </a:t>
            </a:r>
          </a:p>
          <a:p>
            <a:pPr algn="just"/>
            <a:endParaRPr lang="tr-TR" dirty="0" smtClean="0">
              <a:latin typeface="Tahoma" pitchFamily="34" charset="0"/>
              <a:ea typeface="Tahoma" pitchFamily="34" charset="0"/>
              <a:cs typeface="Tahoma" pitchFamily="34" charset="0"/>
            </a:endParaRPr>
          </a:p>
          <a:p>
            <a:pPr algn="just"/>
            <a:r>
              <a:rPr lang="tr-TR" b="1" dirty="0" smtClean="0">
                <a:latin typeface="Tahoma" pitchFamily="34" charset="0"/>
                <a:ea typeface="Tahoma" pitchFamily="34" charset="0"/>
                <a:cs typeface="Tahoma" pitchFamily="34" charset="0"/>
              </a:rPr>
              <a:t>Yapılan araştırmalarında, çocukların ve gençlerin </a:t>
            </a:r>
            <a:r>
              <a:rPr lang="tr-TR" b="1" dirty="0" smtClean="0">
                <a:latin typeface="Tahoma" pitchFamily="34" charset="0"/>
                <a:ea typeface="Tahoma" pitchFamily="34" charset="0"/>
                <a:cs typeface="Tahoma" pitchFamily="34" charset="0"/>
              </a:rPr>
              <a:t>İnternet </a:t>
            </a:r>
            <a:r>
              <a:rPr lang="tr-TR" b="1" dirty="0" smtClean="0">
                <a:latin typeface="Tahoma" pitchFamily="34" charset="0"/>
                <a:ea typeface="Tahoma" pitchFamily="34" charset="0"/>
                <a:cs typeface="Tahoma" pitchFamily="34" charset="0"/>
              </a:rPr>
              <a:t>kullanımında istenmeyen içeriklere maruz kaldığı ve bu durumla başa çıkmakta zorlandıkları tespit edilmiştir. </a:t>
            </a:r>
          </a:p>
          <a:p>
            <a:pPr algn="just"/>
            <a:endParaRPr lang="tr-TR" b="1" dirty="0" smtClean="0">
              <a:latin typeface="Tahoma" pitchFamily="34" charset="0"/>
              <a:ea typeface="Tahoma" pitchFamily="34" charset="0"/>
              <a:cs typeface="Tahoma" pitchFamily="34" charset="0"/>
            </a:endParaRPr>
          </a:p>
          <a:p>
            <a:pPr algn="just"/>
            <a:r>
              <a:rPr lang="tr-TR" b="1" dirty="0" smtClean="0">
                <a:latin typeface="Tahoma" pitchFamily="34" charset="0"/>
                <a:ea typeface="Tahoma" pitchFamily="34" charset="0"/>
                <a:cs typeface="Tahoma" pitchFamily="34" charset="0"/>
              </a:rPr>
              <a:t>Ebeveynlerin güvenli internet kullanımı konusunda yeterince bilinçli ve donanımlı olmadıkları tespit edilmiştir. (Ebeveynlerin bilinç ve bilgi seviyesi, Avrupa standartlarının çok altındadır – EUKIDS ONLINE 2010)</a:t>
            </a:r>
          </a:p>
          <a:p>
            <a:pPr algn="just"/>
            <a:endParaRPr lang="tr-TR" b="1" dirty="0" smtClean="0">
              <a:latin typeface="Tahoma" pitchFamily="34" charset="0"/>
              <a:ea typeface="Tahoma" pitchFamily="34" charset="0"/>
              <a:cs typeface="Tahoma" pitchFamily="34" charset="0"/>
            </a:endParaRPr>
          </a:p>
          <a:p>
            <a:pPr algn="just"/>
            <a:r>
              <a:rPr lang="tr-TR" b="1" dirty="0" smtClean="0">
                <a:latin typeface="Tahoma" pitchFamily="34" charset="0"/>
                <a:ea typeface="Tahoma" pitchFamily="34" charset="0"/>
                <a:cs typeface="Tahoma" pitchFamily="34" charset="0"/>
              </a:rPr>
              <a:t>Dünya’ da, özellikle Avrupa’ da çocukları, gençleri ve ebeveynleri internet güvenliği ile ilgili bilgilendiren ve destekleyen Çağrı Merkezi temelli servisler bulunmaktadır. (INHOPE üyesi, 29 ülkeden 33 Çağrı Merkezi vardır)</a:t>
            </a:r>
          </a:p>
          <a:p>
            <a:pPr marL="742950" lvl="1" indent="-285750" algn="just"/>
            <a:r>
              <a:rPr lang="tr-TR" b="1" dirty="0" smtClean="0">
                <a:latin typeface="Tahoma" pitchFamily="34" charset="0"/>
                <a:ea typeface="Tahoma" pitchFamily="34" charset="0"/>
                <a:cs typeface="Tahoma" pitchFamily="34" charset="0"/>
              </a:rPr>
              <a:t> </a:t>
            </a:r>
          </a:p>
          <a:p>
            <a:pPr algn="just"/>
            <a:r>
              <a:rPr lang="tr-TR" b="1" u="sng" dirty="0" smtClean="0">
                <a:latin typeface="Tahoma" pitchFamily="34" charset="0"/>
                <a:ea typeface="Tahoma" pitchFamily="34" charset="0"/>
                <a:cs typeface="Tahoma" pitchFamily="34" charset="0"/>
              </a:rPr>
              <a:t>İnternet Kurulu </a:t>
            </a:r>
            <a:r>
              <a:rPr lang="tr-TR" b="1" dirty="0" smtClean="0">
                <a:latin typeface="Tahoma" pitchFamily="34" charset="0"/>
                <a:ea typeface="Tahoma" pitchFamily="34" charset="0"/>
                <a:cs typeface="Tahoma" pitchFamily="34" charset="0"/>
              </a:rPr>
              <a:t>, bu önemli misyonu yerine getirmek amacıyla “Güvenli İnternet Danışmanlık ve Destek Hattı” projesini hayata geçirme çalışmaları planlamıştır. </a:t>
            </a:r>
            <a:endParaRPr lang="tr-TR" dirty="0" smtClean="0">
              <a:latin typeface="Tahoma" pitchFamily="34" charset="0"/>
              <a:ea typeface="Tahoma" pitchFamily="34" charset="0"/>
              <a:cs typeface="Tahoma" pitchFamily="34" charset="0"/>
            </a:endParaRPr>
          </a:p>
          <a:p>
            <a:pPr algn="just"/>
            <a:endParaRPr lang="tr-TR" dirty="0">
              <a:latin typeface="Tahoma" pitchFamily="34" charset="0"/>
              <a:ea typeface="Tahoma" pitchFamily="34" charset="0"/>
              <a:cs typeface="Tahoma" pitchFamily="34" charset="0"/>
            </a:endParaRPr>
          </a:p>
        </p:txBody>
      </p:sp>
      <p:sp>
        <p:nvSpPr>
          <p:cNvPr id="6"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Hizmetin Amacı</a:t>
            </a:r>
          </a:p>
        </p:txBody>
      </p:sp>
    </p:spTree>
    <p:extLst>
      <p:ext uri="{BB962C8B-B14F-4D97-AF65-F5344CB8AC3E}">
        <p14:creationId xmlns:p14="http://schemas.microsoft.com/office/powerpoint/2010/main" xmlns="" val="13447009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2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2000"/>
                                        <p:tgtEl>
                                          <p:spTgt spid="12">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animEffect transition="in" filter="fade">
                                      <p:cBhvr>
                                        <p:cTn id="25" dur="2000"/>
                                        <p:tgtEl>
                                          <p:spTgt spid="1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xEl>
                                              <p:pRg st="8" end="8"/>
                                            </p:txEl>
                                          </p:spTgt>
                                        </p:tgtEl>
                                        <p:attrNameLst>
                                          <p:attrName>style.visibility</p:attrName>
                                        </p:attrNameLst>
                                      </p:cBhvr>
                                      <p:to>
                                        <p:strVal val="visible"/>
                                      </p:to>
                                    </p:set>
                                    <p:animEffect transition="in" filter="fade">
                                      <p:cBhvr>
                                        <p:cTn id="30" dur="2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tr-TR" sz="2800" b="1" dirty="0" smtClean="0">
                <a:solidFill>
                  <a:srgbClr val="FF0000"/>
                </a:solidFill>
              </a:rPr>
              <a:t>Hizmetin Kapsamı - Danışmanlık</a:t>
            </a:r>
            <a:endParaRPr lang="tr-TR" sz="2800" b="1" dirty="0">
              <a:solidFill>
                <a:srgbClr val="FF0000"/>
              </a:solidFill>
            </a:endParaRPr>
          </a:p>
        </p:txBody>
      </p:sp>
      <p:cxnSp>
        <p:nvCxnSpPr>
          <p:cNvPr id="7" name="Straight Connector 6"/>
          <p:cNvCxnSpPr/>
          <p:nvPr/>
        </p:nvCxnSpPr>
        <p:spPr>
          <a:xfrm>
            <a:off x="285720" y="500042"/>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838200"/>
            <a:ext cx="8686800" cy="5355312"/>
          </a:xfrm>
          <a:prstGeom prst="rect">
            <a:avLst/>
          </a:prstGeom>
          <a:noFill/>
        </p:spPr>
        <p:txBody>
          <a:bodyPr wrap="square" rtlCol="0">
            <a:spAutoFit/>
          </a:bodyPr>
          <a:lstStyle/>
          <a:p>
            <a:pPr algn="just"/>
            <a:r>
              <a:rPr lang="tr-TR" b="1" u="sng" dirty="0" smtClean="0">
                <a:latin typeface="Tahoma" pitchFamily="34" charset="0"/>
                <a:ea typeface="Tahoma" pitchFamily="34" charset="0"/>
                <a:cs typeface="Tahoma" pitchFamily="34" charset="0"/>
              </a:rPr>
              <a:t>Danışmanlık çağrıları:</a:t>
            </a:r>
          </a:p>
          <a:p>
            <a:pPr algn="just"/>
            <a:endParaRPr lang="tr-TR" b="1" u="sng"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İnternet’ e nasıl güvenli olarak bağlanırım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Çocuğum için uygun güvenlik çözümü nedir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Çocuğum bilgisayarın başından kalkmıyor, ders çalışmıyor ?  Okula ve eğitimine destek sağlayacak sitelere girmesini istiyorum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Çocuğum tanımadığı kişilerle arkadaşlık ediyor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İnternetten kumar oynadığından şüpheleniyorum ?  İnternet üzerinden kredi kartı ile alışveriş yapıyor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Yasa Dışı grupların, çocuğumu etkilemesinden korkuyorum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Çocuğum kendini kapatıyor, bizimle iletişimi koptu, biz yanına gittiğimizde, bilgisayarı kapatıyor ?</a:t>
            </a:r>
          </a:p>
          <a:p>
            <a:pPr algn="just"/>
            <a:endParaRPr lang="tr-TR" b="1" dirty="0" smtClean="0">
              <a:latin typeface="Tahoma" pitchFamily="34" charset="0"/>
              <a:ea typeface="Tahoma" pitchFamily="34" charset="0"/>
              <a:cs typeface="Tahoma" pitchFamily="34" charset="0"/>
            </a:endParaRPr>
          </a:p>
        </p:txBody>
      </p:sp>
      <p:sp>
        <p:nvSpPr>
          <p:cNvPr id="8"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Hizmetin Kapsamı - Danışmanlık</a:t>
            </a:r>
          </a:p>
        </p:txBody>
      </p:sp>
      <p:sp>
        <p:nvSpPr>
          <p:cNvPr id="9" name="TextBox 12"/>
          <p:cNvSpPr txBox="1"/>
          <p:nvPr/>
        </p:nvSpPr>
        <p:spPr>
          <a:xfrm>
            <a:off x="0" y="6211669"/>
            <a:ext cx="9144000" cy="646331"/>
          </a:xfrm>
          <a:prstGeom prst="rect">
            <a:avLst/>
          </a:prstGeom>
          <a:solidFill>
            <a:srgbClr val="FF0000"/>
          </a:solidFill>
        </p:spPr>
        <p:txBody>
          <a:bodyPr wrap="square" rtlCol="0">
            <a:spAutoFit/>
          </a:bodyPr>
          <a:lstStyle/>
          <a:p>
            <a:pPr algn="ctr"/>
            <a:r>
              <a:rPr lang="tr-TR" b="1" dirty="0" smtClean="0">
                <a:solidFill>
                  <a:schemeClr val="bg1"/>
                </a:solidFill>
              </a:rPr>
              <a:t>Danışma ve Destek hattında, pedagojik eğitim almış teknoloji sertifikalı çağrı merkezi personeli ile danışmanlık hizmetleri verilecektir.</a:t>
            </a:r>
          </a:p>
        </p:txBody>
      </p:sp>
    </p:spTree>
    <p:extLst>
      <p:ext uri="{BB962C8B-B14F-4D97-AF65-F5344CB8AC3E}">
        <p14:creationId xmlns:p14="http://schemas.microsoft.com/office/powerpoint/2010/main" xmlns="" val="112770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20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0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20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20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2000"/>
                                        <p:tgtEl>
                                          <p:spTgt spid="1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animEffect transition="in" filter="fade">
                                      <p:cBhvr>
                                        <p:cTn id="37" dur="2000"/>
                                        <p:tgtEl>
                                          <p:spTgt spid="1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14" end="14"/>
                                            </p:txEl>
                                          </p:spTgt>
                                        </p:tgtEl>
                                        <p:attrNameLst>
                                          <p:attrName>style.visibility</p:attrName>
                                        </p:attrNameLst>
                                      </p:cBhvr>
                                      <p:to>
                                        <p:strVal val="visible"/>
                                      </p:to>
                                    </p:set>
                                    <p:animEffect transition="in" filter="fade">
                                      <p:cBhvr>
                                        <p:cTn id="42" dur="2000"/>
                                        <p:tgtEl>
                                          <p:spTgt spid="14">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Effect transition="in" filter="fade">
                                      <p:cBhvr>
                                        <p:cTn id="47" dur="2000"/>
                                        <p:tgtEl>
                                          <p:spTgt spid="9">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fade">
                                      <p:cBhvr>
                                        <p:cTn id="5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6000" b="-6000"/>
          </a:stretch>
        </a:blipFill>
        <a:effectLst/>
      </p:bgPr>
    </p:bg>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tr-TR" sz="2800" b="1" dirty="0" smtClean="0">
                <a:solidFill>
                  <a:srgbClr val="FF0000"/>
                </a:solidFill>
              </a:rPr>
              <a:t>Hizmetin Kapsamı - Destek</a:t>
            </a:r>
            <a:endParaRPr lang="tr-TR" sz="2800" b="1" dirty="0">
              <a:solidFill>
                <a:srgbClr val="FF0000"/>
              </a:solidFill>
            </a:endParaRPr>
          </a:p>
        </p:txBody>
      </p:sp>
      <p:cxnSp>
        <p:nvCxnSpPr>
          <p:cNvPr id="7" name="Straight Connector 6"/>
          <p:cNvCxnSpPr/>
          <p:nvPr/>
        </p:nvCxnSpPr>
        <p:spPr>
          <a:xfrm>
            <a:off x="285720" y="500042"/>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6211669"/>
            <a:ext cx="9144000" cy="646331"/>
          </a:xfrm>
          <a:prstGeom prst="rect">
            <a:avLst/>
          </a:prstGeom>
          <a:solidFill>
            <a:srgbClr val="FF0000"/>
          </a:solidFill>
        </p:spPr>
        <p:txBody>
          <a:bodyPr wrap="square" rtlCol="0">
            <a:spAutoFit/>
          </a:bodyPr>
          <a:lstStyle/>
          <a:p>
            <a:pPr algn="ctr"/>
            <a:r>
              <a:rPr lang="tr-TR" b="1" dirty="0" smtClean="0">
                <a:solidFill>
                  <a:schemeClr val="bg1"/>
                </a:solidFill>
                <a:latin typeface="Tahoma" pitchFamily="34" charset="0"/>
                <a:ea typeface="Tahoma" pitchFamily="34" charset="0"/>
                <a:cs typeface="Tahoma" pitchFamily="34" charset="0"/>
              </a:rPr>
              <a:t>Danışma ve Destek hattında, pedagojik eğitim almış teknoloji sertifikalı çağrı merkezi personeli ile destek hizmetleri verilecektir.</a:t>
            </a:r>
          </a:p>
        </p:txBody>
      </p:sp>
      <p:sp>
        <p:nvSpPr>
          <p:cNvPr id="14" name="TextBox 13"/>
          <p:cNvSpPr txBox="1"/>
          <p:nvPr/>
        </p:nvSpPr>
        <p:spPr>
          <a:xfrm>
            <a:off x="304800" y="1295400"/>
            <a:ext cx="8915400" cy="3693319"/>
          </a:xfrm>
          <a:prstGeom prst="rect">
            <a:avLst/>
          </a:prstGeom>
          <a:noFill/>
        </p:spPr>
        <p:txBody>
          <a:bodyPr wrap="square" rtlCol="0">
            <a:spAutoFit/>
          </a:bodyPr>
          <a:lstStyle/>
          <a:p>
            <a:r>
              <a:rPr lang="tr-TR" b="1" u="sng" dirty="0" smtClean="0">
                <a:latin typeface="Tahoma" pitchFamily="34" charset="0"/>
                <a:ea typeface="Tahoma" pitchFamily="34" charset="0"/>
                <a:cs typeface="Tahoma" pitchFamily="34" charset="0"/>
              </a:rPr>
              <a:t>Destek çağrıları:</a:t>
            </a:r>
          </a:p>
          <a:p>
            <a:pPr algn="just">
              <a:buBlip>
                <a:blip r:embed="rId4"/>
              </a:buBlip>
            </a:pPr>
            <a:endParaRPr lang="tr-TR" b="1" u="sng"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Aile Koruma Şifresi tarzı uygulamalar kurmak istiyorum ?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Internet güvenliği ve anti-virüs yazılımını kurmak istiyorum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Kablosuz Modem’ imi güvenli şekilde kurmak istiyorum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Mobil telefonumdan da güvenli olarak internete bağlanmak istiyorum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İnternetten güvenli olarak alışveriş yapmak istiyorum ?</a:t>
            </a:r>
          </a:p>
          <a:p>
            <a:pPr algn="just">
              <a:buBlip>
                <a:blip r:embed="rId4"/>
              </a:buBlip>
            </a:pPr>
            <a:endParaRPr lang="tr-TR" b="1" dirty="0" smtClean="0">
              <a:latin typeface="Tahoma" pitchFamily="34" charset="0"/>
              <a:ea typeface="Tahoma" pitchFamily="34" charset="0"/>
              <a:cs typeface="Tahoma" pitchFamily="34" charset="0"/>
            </a:endParaRPr>
          </a:p>
          <a:p>
            <a:pPr algn="just">
              <a:buBlip>
                <a:blip r:embed="rId4"/>
              </a:buBlip>
            </a:pPr>
            <a:r>
              <a:rPr lang="tr-TR" b="1" dirty="0" smtClean="0">
                <a:latin typeface="Tahoma" pitchFamily="34" charset="0"/>
                <a:ea typeface="Tahoma" pitchFamily="34" charset="0"/>
                <a:cs typeface="Tahoma" pitchFamily="34" charset="0"/>
              </a:rPr>
              <a:t> Bilgisayarımda, Internet erişim </a:t>
            </a:r>
            <a:r>
              <a:rPr lang="tr-TR" b="1" dirty="0" err="1" smtClean="0">
                <a:latin typeface="Tahoma" pitchFamily="34" charset="0"/>
                <a:ea typeface="Tahoma" pitchFamily="34" charset="0"/>
                <a:cs typeface="Tahoma" pitchFamily="34" charset="0"/>
              </a:rPr>
              <a:t>log</a:t>
            </a:r>
            <a:r>
              <a:rPr lang="tr-TR" b="1" dirty="0" smtClean="0">
                <a:latin typeface="Tahoma" pitchFamily="34" charset="0"/>
                <a:ea typeface="Tahoma" pitchFamily="34" charset="0"/>
                <a:cs typeface="Tahoma" pitchFamily="34" charset="0"/>
              </a:rPr>
              <a:t>’ </a:t>
            </a:r>
            <a:r>
              <a:rPr lang="tr-TR" b="1" dirty="0" err="1" smtClean="0">
                <a:latin typeface="Tahoma" pitchFamily="34" charset="0"/>
                <a:ea typeface="Tahoma" pitchFamily="34" charset="0"/>
                <a:cs typeface="Tahoma" pitchFamily="34" charset="0"/>
              </a:rPr>
              <a:t>larını</a:t>
            </a:r>
            <a:r>
              <a:rPr lang="tr-TR" b="1" dirty="0" smtClean="0">
                <a:latin typeface="Tahoma" pitchFamily="34" charset="0"/>
                <a:ea typeface="Tahoma" pitchFamily="34" charset="0"/>
                <a:cs typeface="Tahoma" pitchFamily="34" charset="0"/>
              </a:rPr>
              <a:t> incelemek istiyorum ?</a:t>
            </a:r>
          </a:p>
        </p:txBody>
      </p:sp>
      <p:sp>
        <p:nvSpPr>
          <p:cNvPr id="8" name="Rectangle 5"/>
          <p:cNvSpPr/>
          <p:nvPr/>
        </p:nvSpPr>
        <p:spPr>
          <a:xfrm>
            <a:off x="0" y="0"/>
            <a:ext cx="9144000" cy="762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accent1">
                    <a:lumMod val="50000"/>
                  </a:schemeClr>
                </a:solidFill>
                <a:latin typeface="Tahoma" pitchFamily="34" charset="0"/>
                <a:ea typeface="Tahoma" pitchFamily="34" charset="0"/>
                <a:cs typeface="Tahoma" pitchFamily="34" charset="0"/>
              </a:rPr>
              <a:t>Hizmetin Kapsamı - Destek</a:t>
            </a:r>
          </a:p>
        </p:txBody>
      </p:sp>
    </p:spTree>
    <p:extLst>
      <p:ext uri="{BB962C8B-B14F-4D97-AF65-F5344CB8AC3E}">
        <p14:creationId xmlns:p14="http://schemas.microsoft.com/office/powerpoint/2010/main" xmlns="" val="112770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20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20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2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fade">
                                      <p:cBhvr>
                                        <p:cTn id="32" dur="20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Effect transition="in" filter="fade">
                                      <p:cBhvr>
                                        <p:cTn id="37" dur="2000"/>
                                        <p:tgtEl>
                                          <p:spTgt spid="1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10" end="10"/>
                                            </p:txEl>
                                          </p:spTgt>
                                        </p:tgtEl>
                                        <p:attrNameLst>
                                          <p:attrName>style.visibility</p:attrName>
                                        </p:attrNameLst>
                                      </p:cBhvr>
                                      <p:to>
                                        <p:strVal val="visible"/>
                                      </p:to>
                                    </p:set>
                                    <p:animEffect transition="in" filter="fade">
                                      <p:cBhvr>
                                        <p:cTn id="42" dur="2000"/>
                                        <p:tgtEl>
                                          <p:spTgt spid="1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12" end="12"/>
                                            </p:txEl>
                                          </p:spTgt>
                                        </p:tgtEl>
                                        <p:attrNameLst>
                                          <p:attrName>style.visibility</p:attrName>
                                        </p:attrNameLst>
                                      </p:cBhvr>
                                      <p:to>
                                        <p:strVal val="visible"/>
                                      </p:to>
                                    </p:set>
                                    <p:animEffect transition="in" filter="fade">
                                      <p:cBhvr>
                                        <p:cTn id="47" dur="20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1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533400" y="0"/>
            <a:ext cx="7848600" cy="523220"/>
          </a:xfrm>
          <a:prstGeom prst="rect">
            <a:avLst/>
          </a:prstGeom>
        </p:spPr>
        <p:txBody>
          <a:bodyPr wrap="square">
            <a:spAutoFit/>
          </a:bodyPr>
          <a:lstStyle/>
          <a:p>
            <a:pPr algn="ctr"/>
            <a:r>
              <a:rPr lang="tr-TR" sz="2800" b="1" dirty="0" smtClean="0">
                <a:solidFill>
                  <a:srgbClr val="FF0000"/>
                </a:solidFill>
              </a:rPr>
              <a:t>Hizmetin Modeli</a:t>
            </a:r>
            <a:endParaRPr lang="tr-TR" sz="2800" b="1" dirty="0">
              <a:solidFill>
                <a:srgbClr val="FF0000"/>
              </a:solidFill>
            </a:endParaRPr>
          </a:p>
        </p:txBody>
      </p:sp>
      <p:cxnSp>
        <p:nvCxnSpPr>
          <p:cNvPr id="8" name="Straight Connector 7"/>
          <p:cNvCxnSpPr/>
          <p:nvPr/>
        </p:nvCxnSpPr>
        <p:spPr>
          <a:xfrm>
            <a:off x="285720" y="642918"/>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2844" y="1170087"/>
            <a:ext cx="9001156" cy="4524315"/>
          </a:xfrm>
          <a:prstGeom prst="rect">
            <a:avLst/>
          </a:prstGeom>
          <a:noFill/>
        </p:spPr>
        <p:txBody>
          <a:bodyPr wrap="square" rtlCol="0">
            <a:spAutoFit/>
          </a:bodyPr>
          <a:lstStyle/>
          <a:p>
            <a:r>
              <a:rPr lang="tr-TR" b="1" dirty="0" smtClean="0">
                <a:latin typeface="Tahoma" pitchFamily="34" charset="0"/>
                <a:ea typeface="Tahoma" pitchFamily="34" charset="0"/>
                <a:cs typeface="Tahoma" pitchFamily="34" charset="0"/>
              </a:rPr>
              <a:t>Danışma ve Destek Hattı hizmeti, 3 seviyeli olarak planlanmıştır.</a:t>
            </a:r>
          </a:p>
          <a:p>
            <a:endParaRPr lang="tr-TR" b="1" dirty="0" smtClean="0">
              <a:latin typeface="Tahoma" pitchFamily="34" charset="0"/>
              <a:ea typeface="Tahoma" pitchFamily="34" charset="0"/>
              <a:cs typeface="Tahoma" pitchFamily="34" charset="0"/>
            </a:endParaRPr>
          </a:p>
          <a:p>
            <a:pPr algn="just">
              <a:buAutoNum type="arabicPeriod"/>
            </a:pPr>
            <a:r>
              <a:rPr lang="tr-TR" b="1" dirty="0" smtClean="0">
                <a:latin typeface="Tahoma" pitchFamily="34" charset="0"/>
                <a:ea typeface="Tahoma" pitchFamily="34" charset="0"/>
                <a:cs typeface="Tahoma" pitchFamily="34" charset="0"/>
              </a:rPr>
              <a:t>Seviyede; </a:t>
            </a:r>
            <a:r>
              <a:rPr lang="tr-TR" dirty="0" smtClean="0">
                <a:latin typeface="Tahoma" pitchFamily="34" charset="0"/>
                <a:ea typeface="Tahoma" pitchFamily="34" charset="0"/>
                <a:cs typeface="Tahoma" pitchFamily="34" charset="0"/>
              </a:rPr>
              <a:t>İnternet Güvenliği ile ilgili bilgi, doküman ve onaylı kurumların sitelerine bağlantıların bulunacağı bir </a:t>
            </a:r>
            <a:r>
              <a:rPr lang="tr-TR" dirty="0" err="1" smtClean="0">
                <a:latin typeface="Tahoma" pitchFamily="34" charset="0"/>
                <a:ea typeface="Tahoma" pitchFamily="34" charset="0"/>
                <a:cs typeface="Tahoma" pitchFamily="34" charset="0"/>
              </a:rPr>
              <a:t>Portal</a:t>
            </a:r>
            <a:r>
              <a:rPr lang="tr-TR" dirty="0" smtClean="0">
                <a:latin typeface="Tahoma" pitchFamily="34" charset="0"/>
                <a:ea typeface="Tahoma" pitchFamily="34" charset="0"/>
                <a:cs typeface="Tahoma" pitchFamily="34" charset="0"/>
              </a:rPr>
              <a:t> hazırlanması planlanmıştır. Bu </a:t>
            </a:r>
            <a:r>
              <a:rPr lang="tr-TR" dirty="0" err="1" smtClean="0">
                <a:latin typeface="Tahoma" pitchFamily="34" charset="0"/>
                <a:ea typeface="Tahoma" pitchFamily="34" charset="0"/>
                <a:cs typeface="Tahoma" pitchFamily="34" charset="0"/>
              </a:rPr>
              <a:t>Portal</a:t>
            </a:r>
            <a:r>
              <a:rPr lang="tr-TR" dirty="0" smtClean="0">
                <a:latin typeface="Tahoma" pitchFamily="34" charset="0"/>
                <a:ea typeface="Tahoma" pitchFamily="34" charset="0"/>
                <a:cs typeface="Tahoma" pitchFamily="34" charset="0"/>
              </a:rPr>
              <a:t>’ e İnternet Kurulu sitesinden erişilebilecektir. Bu </a:t>
            </a:r>
            <a:r>
              <a:rPr lang="tr-TR" dirty="0" err="1" smtClean="0">
                <a:latin typeface="Tahoma" pitchFamily="34" charset="0"/>
                <a:ea typeface="Tahoma" pitchFamily="34" charset="0"/>
                <a:cs typeface="Tahoma" pitchFamily="34" charset="0"/>
              </a:rPr>
              <a:t>portal</a:t>
            </a:r>
            <a:r>
              <a:rPr lang="tr-TR" dirty="0" smtClean="0">
                <a:latin typeface="Tahoma" pitchFamily="34" charset="0"/>
                <a:ea typeface="Tahoma" pitchFamily="34" charset="0"/>
                <a:cs typeface="Tahoma" pitchFamily="34" charset="0"/>
              </a:rPr>
              <a:t>, aynı zamanda bir Forum gibi planlanacak, site üzerinden mesaj formatında gelecek sorular uzmanlar tarafından cevaplanacaktır.</a:t>
            </a:r>
          </a:p>
          <a:p>
            <a:pPr algn="just">
              <a:buAutoNum type="arabicPeriod"/>
            </a:pPr>
            <a:endParaRPr lang="tr-TR" b="1" dirty="0" smtClean="0">
              <a:latin typeface="Tahoma" pitchFamily="34" charset="0"/>
              <a:ea typeface="Tahoma" pitchFamily="34" charset="0"/>
              <a:cs typeface="Tahoma" pitchFamily="34" charset="0"/>
            </a:endParaRPr>
          </a:p>
          <a:p>
            <a:pPr algn="just">
              <a:buAutoNum type="arabicPeriod"/>
            </a:pPr>
            <a:r>
              <a:rPr lang="tr-TR" b="1" dirty="0" smtClean="0">
                <a:latin typeface="Tahoma" pitchFamily="34" charset="0"/>
                <a:ea typeface="Tahoma" pitchFamily="34" charset="0"/>
                <a:cs typeface="Tahoma" pitchFamily="34" charset="0"/>
              </a:rPr>
              <a:t>Seviyede; </a:t>
            </a:r>
            <a:r>
              <a:rPr lang="tr-TR" dirty="0" smtClean="0">
                <a:latin typeface="Tahoma" pitchFamily="34" charset="0"/>
                <a:ea typeface="Tahoma" pitchFamily="34" charset="0"/>
                <a:cs typeface="Tahoma" pitchFamily="34" charset="0"/>
              </a:rPr>
              <a:t>telefonla Çağrı Merkezi hizmeti konumlandırılmıştır. Bu hizmetin, 444’ </a:t>
            </a:r>
            <a:r>
              <a:rPr lang="tr-TR" dirty="0" err="1" smtClean="0">
                <a:latin typeface="Tahoma" pitchFamily="34" charset="0"/>
                <a:ea typeface="Tahoma" pitchFamily="34" charset="0"/>
                <a:cs typeface="Tahoma" pitchFamily="34" charset="0"/>
              </a:rPr>
              <a:t>lü</a:t>
            </a:r>
            <a:r>
              <a:rPr lang="tr-TR" dirty="0" smtClean="0">
                <a:latin typeface="Tahoma" pitchFamily="34" charset="0"/>
                <a:ea typeface="Tahoma" pitchFamily="34" charset="0"/>
                <a:cs typeface="Tahoma" pitchFamily="34" charset="0"/>
              </a:rPr>
              <a:t> Telefon Numarası üzerinden verilmesi planlanmıştır. Gelen çağrıların büyük bölümü telefonla bu seviyede çözümlenecektir.</a:t>
            </a:r>
          </a:p>
          <a:p>
            <a:pPr algn="just">
              <a:buAutoNum type="arabicPeriod"/>
            </a:pPr>
            <a:endParaRPr lang="tr-TR" b="1" dirty="0" smtClean="0">
              <a:latin typeface="Tahoma" pitchFamily="34" charset="0"/>
              <a:ea typeface="Tahoma" pitchFamily="34" charset="0"/>
              <a:cs typeface="Tahoma" pitchFamily="34" charset="0"/>
            </a:endParaRPr>
          </a:p>
          <a:p>
            <a:pPr algn="just">
              <a:buAutoNum type="arabicPeriod"/>
            </a:pPr>
            <a:r>
              <a:rPr lang="tr-TR" b="1" dirty="0" smtClean="0">
                <a:latin typeface="Tahoma" pitchFamily="34" charset="0"/>
                <a:ea typeface="Tahoma" pitchFamily="34" charset="0"/>
                <a:cs typeface="Tahoma" pitchFamily="34" charset="0"/>
              </a:rPr>
              <a:t>Seviyede; </a:t>
            </a:r>
            <a:r>
              <a:rPr lang="tr-TR" dirty="0" smtClean="0">
                <a:latin typeface="Tahoma" pitchFamily="34" charset="0"/>
                <a:ea typeface="Tahoma" pitchFamily="34" charset="0"/>
                <a:cs typeface="Tahoma" pitchFamily="34" charset="0"/>
              </a:rPr>
              <a:t>telefonla çözümlenemeyen özellikle destek tarzında çağrılara, “Uzaktan Erişim”  yöntemiyle destek verilmesi planlanmıştır. Uzaktan Erişim hizmeti Çağrı Merkezi ekibi tarafından verilecektir.</a:t>
            </a:r>
          </a:p>
          <a:p>
            <a:pPr marL="342900" indent="-342900"/>
            <a:endParaRPr lang="tr-TR" b="1" dirty="0" smtClean="0">
              <a:latin typeface="Tahoma" pitchFamily="34" charset="0"/>
              <a:ea typeface="Tahoma" pitchFamily="34" charset="0"/>
              <a:cs typeface="Tahoma" pitchFamily="34" charset="0"/>
            </a:endParaRPr>
          </a:p>
          <a:p>
            <a:pPr marL="342900" indent="-342900"/>
            <a:r>
              <a:rPr lang="tr-TR" b="1" dirty="0" smtClean="0">
                <a:latin typeface="Tahoma" pitchFamily="34" charset="0"/>
                <a:ea typeface="Tahoma" pitchFamily="34" charset="0"/>
                <a:cs typeface="Tahoma" pitchFamily="34" charset="0"/>
              </a:rPr>
              <a:t>	</a:t>
            </a:r>
            <a:endParaRPr lang="tr-TR" b="1" dirty="0">
              <a:latin typeface="Tahoma" pitchFamily="34" charset="0"/>
              <a:ea typeface="Tahoma" pitchFamily="34" charset="0"/>
              <a:cs typeface="Tahoma" pitchFamily="34" charset="0"/>
            </a:endParaRPr>
          </a:p>
        </p:txBody>
      </p:sp>
      <p:sp>
        <p:nvSpPr>
          <p:cNvPr id="9"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rPr>
              <a:t>Hizmetin Modeli</a:t>
            </a:r>
          </a:p>
        </p:txBody>
      </p:sp>
    </p:spTree>
    <p:extLst>
      <p:ext uri="{BB962C8B-B14F-4D97-AF65-F5344CB8AC3E}">
        <p14:creationId xmlns="" xmlns:p14="http://schemas.microsoft.com/office/powerpoint/2010/main" val="2878096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2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2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2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l="-21000" r="-21000"/>
          </a:stretch>
        </a:blipFill>
        <a:effectLst/>
      </p:bgPr>
    </p:bg>
    <p:spTree>
      <p:nvGrpSpPr>
        <p:cNvPr id="1" name=""/>
        <p:cNvGrpSpPr/>
        <p:nvPr/>
      </p:nvGrpSpPr>
      <p:grpSpPr>
        <a:xfrm>
          <a:off x="0" y="0"/>
          <a:ext cx="0" cy="0"/>
          <a:chOff x="0" y="0"/>
          <a:chExt cx="0" cy="0"/>
        </a:xfrm>
      </p:grpSpPr>
      <p:sp>
        <p:nvSpPr>
          <p:cNvPr id="6" name="TextBox 5"/>
          <p:cNvSpPr txBox="1"/>
          <p:nvPr/>
        </p:nvSpPr>
        <p:spPr>
          <a:xfrm>
            <a:off x="1371600" y="0"/>
            <a:ext cx="6443682" cy="523220"/>
          </a:xfrm>
          <a:prstGeom prst="rect">
            <a:avLst/>
          </a:prstGeom>
          <a:noFill/>
        </p:spPr>
        <p:txBody>
          <a:bodyPr wrap="square" rtlCol="0">
            <a:spAutoFit/>
          </a:bodyPr>
          <a:lstStyle/>
          <a:p>
            <a:pPr algn="ctr"/>
            <a:r>
              <a:rPr lang="tr-TR" sz="2800" b="1" dirty="0" smtClean="0">
                <a:solidFill>
                  <a:srgbClr val="FF0000"/>
                </a:solidFill>
              </a:rPr>
              <a:t>Hizmetin Kalitesi</a:t>
            </a:r>
          </a:p>
        </p:txBody>
      </p:sp>
      <p:cxnSp>
        <p:nvCxnSpPr>
          <p:cNvPr id="7" name="Straight Connector 6"/>
          <p:cNvCxnSpPr/>
          <p:nvPr/>
        </p:nvCxnSpPr>
        <p:spPr>
          <a:xfrm>
            <a:off x="285720" y="500042"/>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720" y="762000"/>
            <a:ext cx="8572560" cy="4093428"/>
          </a:xfrm>
          <a:prstGeom prst="rect">
            <a:avLst/>
          </a:prstGeom>
          <a:noFill/>
        </p:spPr>
        <p:txBody>
          <a:bodyPr wrap="square" rtlCol="0">
            <a:spAutoFit/>
          </a:bodyPr>
          <a:lstStyle/>
          <a:p>
            <a:pPr marL="342900" indent="-342900">
              <a:buFont typeface="Arial" pitchFamily="34" charset="0"/>
              <a:buChar char="•"/>
            </a:pPr>
            <a:endParaRPr lang="tr-TR" sz="2000" b="1" dirty="0" smtClean="0">
              <a:latin typeface="Tahoma" pitchFamily="34" charset="0"/>
              <a:ea typeface="Tahoma" pitchFamily="34" charset="0"/>
              <a:cs typeface="Tahoma" pitchFamily="34" charset="0"/>
            </a:endParaRPr>
          </a:p>
          <a:p>
            <a:pPr marL="342900" indent="-342900"/>
            <a:endParaRPr lang="tr-TR" sz="2000" b="1" dirty="0" smtClean="0">
              <a:latin typeface="Tahoma" pitchFamily="34" charset="0"/>
              <a:ea typeface="Tahoma" pitchFamily="34" charset="0"/>
              <a:cs typeface="Tahoma" pitchFamily="34" charset="0"/>
            </a:endParaRPr>
          </a:p>
          <a:p>
            <a:pPr marL="342900" indent="-342900"/>
            <a:r>
              <a:rPr lang="tr-TR" sz="2000" b="1" u="sng" dirty="0" smtClean="0">
                <a:latin typeface="Tahoma" pitchFamily="34" charset="0"/>
                <a:ea typeface="Tahoma" pitchFamily="34" charset="0"/>
                <a:cs typeface="Tahoma" pitchFamily="34" charset="0"/>
              </a:rPr>
              <a:t>ÇYS’ nin bazı özellikleri:</a:t>
            </a:r>
          </a:p>
          <a:p>
            <a:pPr marL="342900" indent="-342900"/>
            <a:endParaRPr lang="tr-TR" sz="2000" b="1" dirty="0" smtClean="0">
              <a:latin typeface="Tahoma" pitchFamily="34" charset="0"/>
              <a:ea typeface="Tahoma" pitchFamily="34" charset="0"/>
              <a:cs typeface="Tahoma" pitchFamily="34" charset="0"/>
            </a:endParaRPr>
          </a:p>
          <a:p>
            <a:pPr marL="342900" indent="-342900" algn="just">
              <a:buBlip>
                <a:blip r:embed="rId4"/>
              </a:buBlip>
            </a:pPr>
            <a:r>
              <a:rPr lang="tr-TR" sz="2000" b="1" dirty="0" smtClean="0">
                <a:latin typeface="Tahoma" pitchFamily="34" charset="0"/>
                <a:ea typeface="Tahoma" pitchFamily="34" charset="0"/>
                <a:cs typeface="Tahoma" pitchFamily="34" charset="0"/>
              </a:rPr>
              <a:t>Çağrıların ses ve ekran kayıtları</a:t>
            </a:r>
          </a:p>
          <a:p>
            <a:pPr marL="342900" indent="-342900" algn="just">
              <a:buBlip>
                <a:blip r:embed="rId4"/>
              </a:buBlip>
            </a:pPr>
            <a:r>
              <a:rPr lang="tr-TR" sz="2000" b="1" dirty="0" smtClean="0">
                <a:latin typeface="Tahoma" pitchFamily="34" charset="0"/>
                <a:ea typeface="Tahoma" pitchFamily="34" charset="0"/>
                <a:cs typeface="Tahoma" pitchFamily="34" charset="0"/>
              </a:rPr>
              <a:t>Çağrıların açılma/kapanma saatleri</a:t>
            </a:r>
          </a:p>
          <a:p>
            <a:pPr marL="342900" indent="-342900" algn="just">
              <a:buBlip>
                <a:blip r:embed="rId4"/>
              </a:buBlip>
            </a:pPr>
            <a:r>
              <a:rPr lang="tr-TR" sz="2000" b="1" dirty="0" smtClean="0">
                <a:latin typeface="Tahoma" pitchFamily="34" charset="0"/>
                <a:ea typeface="Tahoma" pitchFamily="34" charset="0"/>
                <a:cs typeface="Tahoma" pitchFamily="34" charset="0"/>
              </a:rPr>
              <a:t>Çağrı kategorizasyonu</a:t>
            </a:r>
          </a:p>
          <a:p>
            <a:pPr marL="342900" indent="-342900" algn="just">
              <a:buBlip>
                <a:blip r:embed="rId4"/>
              </a:buBlip>
            </a:pPr>
            <a:r>
              <a:rPr lang="tr-TR" sz="2000" b="1" dirty="0" smtClean="0">
                <a:latin typeface="Tahoma" pitchFamily="34" charset="0"/>
                <a:ea typeface="Tahoma" pitchFamily="34" charset="0"/>
                <a:cs typeface="Tahoma" pitchFamily="34" charset="0"/>
              </a:rPr>
              <a:t>Müşteri memnuniyeti anket sonuçları</a:t>
            </a:r>
          </a:p>
          <a:p>
            <a:pPr marL="342900" indent="-342900" algn="just">
              <a:buBlip>
                <a:blip r:embed="rId4"/>
              </a:buBlip>
            </a:pPr>
            <a:r>
              <a:rPr lang="tr-TR" sz="2000" b="1" dirty="0" smtClean="0">
                <a:latin typeface="Tahoma" pitchFamily="34" charset="0"/>
                <a:ea typeface="Tahoma" pitchFamily="34" charset="0"/>
                <a:cs typeface="Tahoma" pitchFamily="34" charset="0"/>
              </a:rPr>
              <a:t>Çağrı istatistikleri raporlama</a:t>
            </a:r>
          </a:p>
          <a:p>
            <a:pPr marL="342900" indent="-342900" algn="just">
              <a:buBlip>
                <a:blip r:embed="rId4"/>
              </a:buBlip>
            </a:pPr>
            <a:r>
              <a:rPr lang="tr-TR" sz="2000" b="1" dirty="0" smtClean="0">
                <a:latin typeface="Tahoma" pitchFamily="34" charset="0"/>
                <a:ea typeface="Tahoma" pitchFamily="34" charset="0"/>
                <a:cs typeface="Tahoma" pitchFamily="34" charset="0"/>
              </a:rPr>
              <a:t>Çağrı merkezi personeli performans raporlama</a:t>
            </a:r>
          </a:p>
          <a:p>
            <a:pPr marL="342900" indent="-342900" algn="just">
              <a:buBlip>
                <a:blip r:embed="rId4"/>
              </a:buBlip>
            </a:pPr>
            <a:r>
              <a:rPr lang="tr-TR" sz="2000" b="1" dirty="0" smtClean="0">
                <a:latin typeface="Tahoma" pitchFamily="34" charset="0"/>
                <a:ea typeface="Tahoma" pitchFamily="34" charset="0"/>
                <a:cs typeface="Tahoma" pitchFamily="34" charset="0"/>
              </a:rPr>
              <a:t>1. seviye,  2. seviye ve 3. seviye  çağrı grupları arasındaki çağrı yükseltme, yanıtlama, kapatma, müşteri bilgilendirme süreçleri, çağrı yönetim sistemi üzerinden yapılacaktır.</a:t>
            </a:r>
          </a:p>
        </p:txBody>
      </p:sp>
      <p:sp>
        <p:nvSpPr>
          <p:cNvPr id="9"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Hizmetin Kalitesi</a:t>
            </a:r>
          </a:p>
        </p:txBody>
      </p:sp>
      <p:sp>
        <p:nvSpPr>
          <p:cNvPr id="8" name="7 Metin kutusu"/>
          <p:cNvSpPr txBox="1"/>
          <p:nvPr/>
        </p:nvSpPr>
        <p:spPr>
          <a:xfrm>
            <a:off x="0" y="6287869"/>
            <a:ext cx="9144000" cy="646331"/>
          </a:xfrm>
          <a:prstGeom prst="rect">
            <a:avLst/>
          </a:prstGeom>
          <a:solidFill>
            <a:srgbClr val="FF0000"/>
          </a:solidFill>
        </p:spPr>
        <p:txBody>
          <a:bodyPr wrap="square" rtlCol="0">
            <a:spAutoFit/>
          </a:bodyPr>
          <a:lstStyle/>
          <a:p>
            <a:pPr algn="ctr"/>
            <a:r>
              <a:rPr lang="tr-TR" b="1" dirty="0" smtClean="0">
                <a:solidFill>
                  <a:schemeClr val="bg1"/>
                </a:solidFill>
                <a:latin typeface="Tahoma" pitchFamily="34" charset="0"/>
                <a:ea typeface="Tahoma" pitchFamily="34" charset="0"/>
                <a:cs typeface="Tahoma" pitchFamily="34" charset="0"/>
              </a:rPr>
              <a:t>Çağrı yönetimi,  profesyonel  “Çağrı Yönetim Sistemi” ile yapılacaktır. </a:t>
            </a:r>
          </a:p>
          <a:p>
            <a:pPr algn="ctr"/>
            <a:endParaRPr lang="tr-TR"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96440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20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20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20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20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fade">
                                      <p:cBhvr>
                                        <p:cTn id="32" dur="20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fade">
                                      <p:cBhvr>
                                        <p:cTn id="37" dur="2000"/>
                                        <p:tgtEl>
                                          <p:spTgt spid="10">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10" end="10"/>
                                            </p:txEl>
                                          </p:spTgt>
                                        </p:tgtEl>
                                        <p:attrNameLst>
                                          <p:attrName>style.visibility</p:attrName>
                                        </p:attrNameLst>
                                      </p:cBhvr>
                                      <p:to>
                                        <p:strVal val="visible"/>
                                      </p:to>
                                    </p:set>
                                    <p:animEffect transition="in" filter="fade">
                                      <p:cBhvr>
                                        <p:cTn id="42" dur="2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İnternet Kurulu_logo.jpg"/>
          <p:cNvPicPr>
            <a:picLocks noChangeAspect="1"/>
          </p:cNvPicPr>
          <p:nvPr/>
        </p:nvPicPr>
        <p:blipFill>
          <a:blip r:embed="rId2" cstate="print"/>
          <a:stretch>
            <a:fillRect/>
          </a:stretch>
        </p:blipFill>
        <p:spPr>
          <a:xfrm>
            <a:off x="8153400" y="152400"/>
            <a:ext cx="800100" cy="964826"/>
          </a:xfrm>
          <a:prstGeom prst="rect">
            <a:avLst/>
          </a:prstGeom>
        </p:spPr>
      </p:pic>
      <p:sp>
        <p:nvSpPr>
          <p:cNvPr id="5" name="1 Başlık"/>
          <p:cNvSpPr>
            <a:spLocks noGrp="1"/>
          </p:cNvSpPr>
          <p:nvPr>
            <p:ph type="ctrTitle"/>
          </p:nvPr>
        </p:nvSpPr>
        <p:spPr>
          <a:xfrm>
            <a:off x="0" y="1371600"/>
            <a:ext cx="7851648" cy="1828800"/>
          </a:xfrm>
        </p:spPr>
        <p:txBody>
          <a:bodyPr>
            <a:normAutofit/>
          </a:bodyPr>
          <a:lstStyle/>
          <a:p>
            <a:r>
              <a:rPr lang="tr-TR" b="1" dirty="0" smtClean="0"/>
              <a:t>İnternet Kurulu Yapısı</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371600" y="0"/>
            <a:ext cx="6443682" cy="523220"/>
          </a:xfrm>
          <a:prstGeom prst="rect">
            <a:avLst/>
          </a:prstGeom>
          <a:noFill/>
        </p:spPr>
        <p:txBody>
          <a:bodyPr wrap="square" rtlCol="0">
            <a:spAutoFit/>
          </a:bodyPr>
          <a:lstStyle/>
          <a:p>
            <a:pPr algn="ctr"/>
            <a:r>
              <a:rPr lang="tr-TR" sz="2800" b="1" dirty="0" smtClean="0">
                <a:solidFill>
                  <a:srgbClr val="FF0000"/>
                </a:solidFill>
              </a:rPr>
              <a:t>Hizmetin Seviyesi</a:t>
            </a:r>
          </a:p>
        </p:txBody>
      </p:sp>
      <p:cxnSp>
        <p:nvCxnSpPr>
          <p:cNvPr id="7" name="Straight Connector 6"/>
          <p:cNvCxnSpPr/>
          <p:nvPr/>
        </p:nvCxnSpPr>
        <p:spPr>
          <a:xfrm>
            <a:off x="285720" y="500042"/>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720" y="1088172"/>
            <a:ext cx="8572560" cy="5016758"/>
          </a:xfrm>
          <a:prstGeom prst="rect">
            <a:avLst/>
          </a:prstGeom>
          <a:noFill/>
        </p:spPr>
        <p:txBody>
          <a:bodyPr wrap="square" rtlCol="0">
            <a:spAutoFit/>
          </a:bodyPr>
          <a:lstStyle/>
          <a:p>
            <a:pPr algn="just"/>
            <a:r>
              <a:rPr lang="tr-TR" sz="2000" b="1" dirty="0" smtClean="0">
                <a:latin typeface="Tahoma" pitchFamily="34" charset="0"/>
                <a:ea typeface="Tahoma" pitchFamily="34" charset="0"/>
                <a:cs typeface="Tahoma" pitchFamily="34" charset="0"/>
              </a:rPr>
              <a:t>Danışma Hattı hizmetini veren firma ile İnternet Kurulu arasında yapılacak Hizmet Seviyesi anlaşması maddeleri şu şekildedir :</a:t>
            </a:r>
          </a:p>
          <a:p>
            <a:pPr marL="342900" indent="-342900" algn="just"/>
            <a:endParaRPr lang="tr-TR" sz="2000" b="1" dirty="0" smtClean="0">
              <a:latin typeface="Tahoma" pitchFamily="34" charset="0"/>
              <a:ea typeface="Tahoma" pitchFamily="34" charset="0"/>
              <a:cs typeface="Tahoma" pitchFamily="34" charset="0"/>
            </a:endParaRPr>
          </a:p>
          <a:p>
            <a:pPr marL="342900" indent="-342900" algn="just">
              <a:buBlip>
                <a:blip r:embed="rId4"/>
              </a:buBlip>
            </a:pPr>
            <a:r>
              <a:rPr lang="tr-TR" sz="2000" b="1" dirty="0" smtClean="0">
                <a:latin typeface="Tahoma" pitchFamily="34" charset="0"/>
                <a:ea typeface="Tahoma" pitchFamily="34" charset="0"/>
                <a:cs typeface="Tahoma" pitchFamily="34" charset="0"/>
              </a:rPr>
              <a:t>1. seviye, </a:t>
            </a:r>
            <a:r>
              <a:rPr lang="tr-TR" sz="2000" b="1" dirty="0" err="1" smtClean="0">
                <a:latin typeface="Tahoma" pitchFamily="34" charset="0"/>
                <a:ea typeface="Tahoma" pitchFamily="34" charset="0"/>
                <a:cs typeface="Tahoma" pitchFamily="34" charset="0"/>
              </a:rPr>
              <a:t>Portal</a:t>
            </a:r>
            <a:r>
              <a:rPr lang="tr-TR" sz="2000" b="1" dirty="0" smtClean="0">
                <a:latin typeface="Tahoma" pitchFamily="34" charset="0"/>
                <a:ea typeface="Tahoma" pitchFamily="34" charset="0"/>
                <a:cs typeface="Tahoma" pitchFamily="34" charset="0"/>
              </a:rPr>
              <a:t> çağrılarının mesaj yoluyla çözümlenme süresi ortalama olarak 24 saattir.</a:t>
            </a:r>
          </a:p>
          <a:p>
            <a:pPr marL="342900" indent="-342900" algn="just">
              <a:buBlip>
                <a:blip r:embed="rId4"/>
              </a:buBlip>
            </a:pPr>
            <a:endParaRPr lang="tr-TR" sz="2000" b="1" dirty="0" smtClean="0">
              <a:latin typeface="Tahoma" pitchFamily="34" charset="0"/>
              <a:ea typeface="Tahoma" pitchFamily="34" charset="0"/>
              <a:cs typeface="Tahoma" pitchFamily="34" charset="0"/>
            </a:endParaRPr>
          </a:p>
          <a:p>
            <a:pPr marL="342900" indent="-342900" algn="just">
              <a:buBlip>
                <a:blip r:embed="rId4"/>
              </a:buBlip>
            </a:pPr>
            <a:r>
              <a:rPr lang="tr-TR" sz="2000" b="1" dirty="0" smtClean="0">
                <a:latin typeface="Tahoma" pitchFamily="34" charset="0"/>
                <a:ea typeface="Tahoma" pitchFamily="34" charset="0"/>
                <a:cs typeface="Tahoma" pitchFamily="34" charset="0"/>
              </a:rPr>
              <a:t>2. seviye, Telefon çağrılarının çözümlenme süresi ise ortalama olarak 30 dakikadır. 30 dakika içerisinde çözümlenemeyen çağrılar, 3. seviyeye yükseltilir. Danışan, çağrı yükseltme ile ilgili bilgilendirilir.</a:t>
            </a:r>
          </a:p>
          <a:p>
            <a:pPr marL="342900" indent="-342900" algn="just">
              <a:buBlip>
                <a:blip r:embed="rId4"/>
              </a:buBlip>
            </a:pPr>
            <a:endParaRPr lang="tr-TR" sz="2000" b="1" dirty="0" smtClean="0">
              <a:latin typeface="Tahoma" pitchFamily="34" charset="0"/>
              <a:ea typeface="Tahoma" pitchFamily="34" charset="0"/>
              <a:cs typeface="Tahoma" pitchFamily="34" charset="0"/>
            </a:endParaRPr>
          </a:p>
          <a:p>
            <a:pPr marL="342900" indent="-342900" algn="just">
              <a:buBlip>
                <a:blip r:embed="rId4"/>
              </a:buBlip>
            </a:pPr>
            <a:r>
              <a:rPr lang="tr-TR" sz="2000" b="1" dirty="0" smtClean="0">
                <a:latin typeface="Tahoma" pitchFamily="34" charset="0"/>
                <a:ea typeface="Tahoma" pitchFamily="34" charset="0"/>
                <a:cs typeface="Tahoma" pitchFamily="34" charset="0"/>
              </a:rPr>
              <a:t>3. seviye çağrılarda Danışan, Çağrı Merkezi tarafından geri aranarak hizmete devam edilir. 3. seviye çağrıların çözümlenme süresi, çağrının özelliğine göre değişmekle birlikte, ortalama olarak 24 saattir. </a:t>
            </a:r>
          </a:p>
          <a:p>
            <a:pPr marL="342900" indent="-342900" algn="just"/>
            <a:endParaRPr lang="tr-TR" sz="2000" b="1" dirty="0">
              <a:latin typeface="Tahoma" pitchFamily="34" charset="0"/>
              <a:ea typeface="Tahoma" pitchFamily="34" charset="0"/>
              <a:cs typeface="Tahoma" pitchFamily="34" charset="0"/>
            </a:endParaRPr>
          </a:p>
        </p:txBody>
      </p:sp>
      <p:sp>
        <p:nvSpPr>
          <p:cNvPr id="9"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Hizmetin Seviyesi</a:t>
            </a:r>
          </a:p>
        </p:txBody>
      </p:sp>
    </p:spTree>
    <p:extLst>
      <p:ext uri="{BB962C8B-B14F-4D97-AF65-F5344CB8AC3E}">
        <p14:creationId xmlns:p14="http://schemas.microsoft.com/office/powerpoint/2010/main" xmlns="" val="296440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1371600" y="0"/>
            <a:ext cx="6443682" cy="523220"/>
          </a:xfrm>
          <a:prstGeom prst="rect">
            <a:avLst/>
          </a:prstGeom>
          <a:noFill/>
        </p:spPr>
        <p:txBody>
          <a:bodyPr wrap="square" rtlCol="0">
            <a:spAutoFit/>
          </a:bodyPr>
          <a:lstStyle/>
          <a:p>
            <a:pPr algn="ctr"/>
            <a:r>
              <a:rPr lang="tr-TR" sz="2800" b="1" dirty="0" smtClean="0">
                <a:solidFill>
                  <a:srgbClr val="FF0000"/>
                </a:solidFill>
              </a:rPr>
              <a:t>Hizmetin Hızlı Kazanımları</a:t>
            </a:r>
          </a:p>
        </p:txBody>
      </p:sp>
      <p:cxnSp>
        <p:nvCxnSpPr>
          <p:cNvPr id="7" name="Straight Connector 6"/>
          <p:cNvCxnSpPr/>
          <p:nvPr/>
        </p:nvCxnSpPr>
        <p:spPr>
          <a:xfrm>
            <a:off x="285720" y="500042"/>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720" y="1000065"/>
            <a:ext cx="8572560" cy="5632311"/>
          </a:xfrm>
          <a:prstGeom prst="rect">
            <a:avLst/>
          </a:prstGeom>
          <a:noFill/>
        </p:spPr>
        <p:txBody>
          <a:bodyPr wrap="square" rtlCol="0">
            <a:spAutoFit/>
          </a:bodyPr>
          <a:lstStyle/>
          <a:p>
            <a:pPr marL="342900" indent="-342900" algn="just">
              <a:buSzPct val="120000"/>
              <a:buFont typeface="Wingdings" pitchFamily="2" charset="2"/>
              <a:buChar char="ü"/>
            </a:pPr>
            <a:r>
              <a:rPr lang="tr-TR" sz="2000" dirty="0" smtClean="0">
                <a:latin typeface="Tahoma" pitchFamily="34" charset="0"/>
                <a:ea typeface="Tahoma" pitchFamily="34" charset="0"/>
                <a:cs typeface="Tahoma" pitchFamily="34" charset="0"/>
              </a:rPr>
              <a:t>Türkiye’ de uluslararası düzeyde bir </a:t>
            </a:r>
            <a:r>
              <a:rPr lang="tr-TR" sz="2000" b="1" dirty="0" smtClean="0">
                <a:latin typeface="Tahoma" pitchFamily="34" charset="0"/>
                <a:ea typeface="Tahoma" pitchFamily="34" charset="0"/>
                <a:cs typeface="Tahoma" pitchFamily="34" charset="0"/>
              </a:rPr>
              <a:t>toplum bilinci projesi </a:t>
            </a:r>
            <a:r>
              <a:rPr lang="tr-TR" sz="2000" dirty="0" smtClean="0">
                <a:latin typeface="Tahoma" pitchFamily="34" charset="0"/>
                <a:ea typeface="Tahoma" pitchFamily="34" charset="0"/>
                <a:cs typeface="Tahoma" pitchFamily="34" charset="0"/>
              </a:rPr>
              <a:t>hayata geçirilmiş olacak, bir başarıya imza atılacaktır.</a:t>
            </a:r>
          </a:p>
          <a:p>
            <a:pPr marL="342900" indent="-342900" algn="just">
              <a:buSzPct val="120000"/>
              <a:buFont typeface="Wingdings" pitchFamily="2" charset="2"/>
              <a:buChar char="ü"/>
            </a:pPr>
            <a:endParaRPr lang="tr-TR" sz="2000" dirty="0" smtClean="0">
              <a:latin typeface="Tahoma" pitchFamily="34" charset="0"/>
              <a:ea typeface="Tahoma" pitchFamily="34" charset="0"/>
              <a:cs typeface="Tahoma" pitchFamily="34" charset="0"/>
            </a:endParaRPr>
          </a:p>
          <a:p>
            <a:pPr marL="342900" indent="-342900" algn="just">
              <a:buSzPct val="120000"/>
              <a:buFont typeface="Wingdings" pitchFamily="2" charset="2"/>
              <a:buChar char="ü"/>
            </a:pPr>
            <a:r>
              <a:rPr lang="tr-TR" sz="2000" dirty="0" smtClean="0">
                <a:latin typeface="Tahoma" pitchFamily="34" charset="0"/>
                <a:ea typeface="Tahoma" pitchFamily="34" charset="0"/>
                <a:cs typeface="Tahoma" pitchFamily="34" charset="0"/>
              </a:rPr>
              <a:t>Türk halkının İnternet’ in zararlarından korunarak, </a:t>
            </a:r>
            <a:r>
              <a:rPr lang="tr-TR" sz="2000" b="1" dirty="0" smtClean="0">
                <a:latin typeface="Tahoma" pitchFamily="34" charset="0"/>
                <a:ea typeface="Tahoma" pitchFamily="34" charset="0"/>
                <a:cs typeface="Tahoma" pitchFamily="34" charset="0"/>
              </a:rPr>
              <a:t>faydalarından daha fazla yararlanması</a:t>
            </a:r>
            <a:r>
              <a:rPr lang="tr-TR" sz="2000" dirty="0" smtClean="0">
                <a:latin typeface="Tahoma" pitchFamily="34" charset="0"/>
                <a:ea typeface="Tahoma" pitchFamily="34" charset="0"/>
                <a:cs typeface="Tahoma" pitchFamily="34" charset="0"/>
              </a:rPr>
              <a:t> sağlanacaktır.</a:t>
            </a:r>
          </a:p>
          <a:p>
            <a:pPr marL="342900" indent="-342900" algn="just">
              <a:buSzPct val="120000"/>
              <a:buFont typeface="Wingdings" pitchFamily="2" charset="2"/>
              <a:buChar char="ü"/>
            </a:pPr>
            <a:endParaRPr lang="tr-TR" sz="2000" dirty="0" smtClean="0">
              <a:latin typeface="Tahoma" pitchFamily="34" charset="0"/>
              <a:ea typeface="Tahoma" pitchFamily="34" charset="0"/>
              <a:cs typeface="Tahoma" pitchFamily="34" charset="0"/>
            </a:endParaRPr>
          </a:p>
          <a:p>
            <a:pPr marL="342900" indent="-342900" algn="just">
              <a:buSzPct val="120000"/>
              <a:buFont typeface="Wingdings" pitchFamily="2" charset="2"/>
              <a:buChar char="ü"/>
            </a:pPr>
            <a:r>
              <a:rPr lang="tr-TR" sz="2000" dirty="0" smtClean="0">
                <a:latin typeface="Tahoma" pitchFamily="34" charset="0"/>
                <a:ea typeface="Tahoma" pitchFamily="34" charset="0"/>
                <a:cs typeface="Tahoma" pitchFamily="34" charset="0"/>
              </a:rPr>
              <a:t>İnternet üzerinden gelebilecek siber saldırılardan </a:t>
            </a:r>
            <a:r>
              <a:rPr lang="tr-TR" sz="2000" b="1" dirty="0" smtClean="0">
                <a:latin typeface="Tahoma" pitchFamily="34" charset="0"/>
                <a:ea typeface="Tahoma" pitchFamily="34" charset="0"/>
                <a:cs typeface="Tahoma" pitchFamily="34" charset="0"/>
              </a:rPr>
              <a:t>bilinçlenme yol</a:t>
            </a:r>
            <a:r>
              <a:rPr lang="tr-TR" sz="2000" dirty="0" smtClean="0">
                <a:latin typeface="Tahoma" pitchFamily="34" charset="0"/>
                <a:ea typeface="Tahoma" pitchFamily="34" charset="0"/>
                <a:cs typeface="Tahoma" pitchFamily="34" charset="0"/>
              </a:rPr>
              <a:t>uyla korunarak, hem bireysel, hem de kurumsal olarak üretkenliğimiz ve verimliliğimiz artacaktır.</a:t>
            </a:r>
          </a:p>
          <a:p>
            <a:pPr marL="342900" indent="-342900" algn="just">
              <a:buSzPct val="120000"/>
              <a:buFont typeface="Wingdings" pitchFamily="2" charset="2"/>
              <a:buChar char="ü"/>
            </a:pPr>
            <a:endParaRPr lang="tr-TR" sz="2000" dirty="0" smtClean="0">
              <a:latin typeface="Tahoma" pitchFamily="34" charset="0"/>
              <a:ea typeface="Tahoma" pitchFamily="34" charset="0"/>
              <a:cs typeface="Tahoma" pitchFamily="34" charset="0"/>
            </a:endParaRPr>
          </a:p>
          <a:p>
            <a:pPr marL="342900" indent="-342900" algn="just">
              <a:buSzPct val="120000"/>
              <a:buFont typeface="Wingdings" pitchFamily="2" charset="2"/>
              <a:buChar char="ü"/>
            </a:pPr>
            <a:r>
              <a:rPr lang="tr-TR" sz="2000" dirty="0" smtClean="0">
                <a:latin typeface="Tahoma" pitchFamily="34" charset="0"/>
                <a:ea typeface="Tahoma" pitchFamily="34" charset="0"/>
                <a:cs typeface="Tahoma" pitchFamily="34" charset="0"/>
              </a:rPr>
              <a:t>Türkiye’ de </a:t>
            </a:r>
            <a:r>
              <a:rPr lang="tr-TR" sz="2000" b="1" dirty="0" smtClean="0">
                <a:latin typeface="Tahoma" pitchFamily="34" charset="0"/>
                <a:ea typeface="Tahoma" pitchFamily="34" charset="0"/>
                <a:cs typeface="Tahoma" pitchFamily="34" charset="0"/>
              </a:rPr>
              <a:t>İnternet suçlarının ciddi oranda azaltılması </a:t>
            </a:r>
            <a:r>
              <a:rPr lang="tr-TR" sz="2000" dirty="0" smtClean="0">
                <a:latin typeface="Tahoma" pitchFamily="34" charset="0"/>
                <a:ea typeface="Tahoma" pitchFamily="34" charset="0"/>
                <a:cs typeface="Tahoma" pitchFamily="34" charset="0"/>
              </a:rPr>
              <a:t>sağlanacaktır.</a:t>
            </a:r>
          </a:p>
          <a:p>
            <a:pPr marL="342900" indent="-342900" algn="just">
              <a:buSzPct val="120000"/>
              <a:buFont typeface="Wingdings" pitchFamily="2" charset="2"/>
              <a:buChar char="ü"/>
            </a:pPr>
            <a:endParaRPr lang="tr-TR" sz="2000" dirty="0" smtClean="0">
              <a:latin typeface="Tahoma" pitchFamily="34" charset="0"/>
              <a:ea typeface="Tahoma" pitchFamily="34" charset="0"/>
              <a:cs typeface="Tahoma" pitchFamily="34" charset="0"/>
            </a:endParaRPr>
          </a:p>
          <a:p>
            <a:pPr marL="342900" indent="-342900" algn="just">
              <a:buSzPct val="120000"/>
              <a:buFont typeface="Wingdings" pitchFamily="2" charset="2"/>
              <a:buChar char="ü"/>
            </a:pPr>
            <a:r>
              <a:rPr lang="tr-TR" sz="2000" dirty="0" smtClean="0">
                <a:latin typeface="Tahoma" pitchFamily="34" charset="0"/>
                <a:ea typeface="Tahoma" pitchFamily="34" charset="0"/>
                <a:cs typeface="Tahoma" pitchFamily="34" charset="0"/>
              </a:rPr>
              <a:t>İnternet Güvenliği ile ilgili istatistiksel olarak </a:t>
            </a:r>
            <a:r>
              <a:rPr lang="tr-TR" sz="2000" b="1" dirty="0" smtClean="0">
                <a:latin typeface="Tahoma" pitchFamily="34" charset="0"/>
                <a:ea typeface="Tahoma" pitchFamily="34" charset="0"/>
                <a:cs typeface="Tahoma" pitchFamily="34" charset="0"/>
              </a:rPr>
              <a:t>kapsamlı ve güvenli verilere ulaşmak</a:t>
            </a:r>
            <a:r>
              <a:rPr lang="tr-TR" sz="2000" dirty="0" smtClean="0">
                <a:latin typeface="Tahoma" pitchFamily="34" charset="0"/>
                <a:ea typeface="Tahoma" pitchFamily="34" charset="0"/>
                <a:cs typeface="Tahoma" pitchFamily="34" charset="0"/>
              </a:rPr>
              <a:t> ve bunları raporlamak mümkün olacaktır. </a:t>
            </a:r>
          </a:p>
          <a:p>
            <a:pPr marL="342900" indent="-342900" algn="just">
              <a:buSzPct val="120000"/>
              <a:buFont typeface="Wingdings" pitchFamily="2" charset="2"/>
              <a:buChar char="ü"/>
            </a:pPr>
            <a:endParaRPr lang="tr-TR" sz="2000" dirty="0" smtClean="0">
              <a:latin typeface="Tahoma" pitchFamily="34" charset="0"/>
              <a:ea typeface="Tahoma" pitchFamily="34" charset="0"/>
              <a:cs typeface="Tahoma" pitchFamily="34" charset="0"/>
            </a:endParaRPr>
          </a:p>
          <a:p>
            <a:pPr marL="342900" indent="-342900" algn="just">
              <a:buSzPct val="120000"/>
              <a:buFont typeface="Wingdings" pitchFamily="2" charset="2"/>
              <a:buChar char="ü"/>
            </a:pPr>
            <a:r>
              <a:rPr lang="tr-TR" sz="2000" dirty="0" err="1" smtClean="0">
                <a:latin typeface="Tahoma" pitchFamily="34" charset="0"/>
                <a:ea typeface="Tahoma" pitchFamily="34" charset="0"/>
                <a:cs typeface="Tahoma" pitchFamily="34" charset="0"/>
              </a:rPr>
              <a:t>InSafe</a:t>
            </a:r>
            <a:r>
              <a:rPr lang="tr-TR" sz="2000" dirty="0" smtClean="0">
                <a:latin typeface="Tahoma" pitchFamily="34" charset="0"/>
                <a:ea typeface="Tahoma" pitchFamily="34" charset="0"/>
                <a:cs typeface="Tahoma" pitchFamily="34" charset="0"/>
              </a:rPr>
              <a:t>, </a:t>
            </a:r>
            <a:r>
              <a:rPr lang="tr-TR" sz="2000" dirty="0" err="1" smtClean="0">
                <a:latin typeface="Tahoma" pitchFamily="34" charset="0"/>
                <a:ea typeface="Tahoma" pitchFamily="34" charset="0"/>
                <a:cs typeface="Tahoma" pitchFamily="34" charset="0"/>
              </a:rPr>
              <a:t>InHope</a:t>
            </a:r>
            <a:r>
              <a:rPr lang="tr-TR" sz="2000" dirty="0" smtClean="0">
                <a:latin typeface="Tahoma" pitchFamily="34" charset="0"/>
                <a:ea typeface="Tahoma" pitchFamily="34" charset="0"/>
                <a:cs typeface="Tahoma" pitchFamily="34" charset="0"/>
              </a:rPr>
              <a:t> gibi </a:t>
            </a:r>
            <a:r>
              <a:rPr lang="tr-TR" sz="2000" b="1" dirty="0" smtClean="0">
                <a:latin typeface="Tahoma" pitchFamily="34" charset="0"/>
                <a:ea typeface="Tahoma" pitchFamily="34" charset="0"/>
                <a:cs typeface="Tahoma" pitchFamily="34" charset="0"/>
              </a:rPr>
              <a:t>uluslararası kuruluşlarla bilgi </a:t>
            </a:r>
            <a:r>
              <a:rPr lang="tr-TR" sz="2000" dirty="0" smtClean="0">
                <a:latin typeface="Tahoma" pitchFamily="34" charset="0"/>
                <a:ea typeface="Tahoma" pitchFamily="34" charset="0"/>
                <a:cs typeface="Tahoma" pitchFamily="34" charset="0"/>
              </a:rPr>
              <a:t>ve </a:t>
            </a:r>
            <a:r>
              <a:rPr lang="tr-TR" sz="2000" dirty="0" err="1" smtClean="0">
                <a:latin typeface="Tahoma" pitchFamily="34" charset="0"/>
                <a:ea typeface="Tahoma" pitchFamily="34" charset="0"/>
                <a:cs typeface="Tahoma" pitchFamily="34" charset="0"/>
              </a:rPr>
              <a:t>know</a:t>
            </a:r>
            <a:r>
              <a:rPr lang="tr-TR" sz="2000" dirty="0" smtClean="0">
                <a:latin typeface="Tahoma" pitchFamily="34" charset="0"/>
                <a:ea typeface="Tahoma" pitchFamily="34" charset="0"/>
                <a:cs typeface="Tahoma" pitchFamily="34" charset="0"/>
              </a:rPr>
              <a:t>-</a:t>
            </a:r>
            <a:r>
              <a:rPr lang="tr-TR" sz="2000" dirty="0" err="1" smtClean="0">
                <a:latin typeface="Tahoma" pitchFamily="34" charset="0"/>
                <a:ea typeface="Tahoma" pitchFamily="34" charset="0"/>
                <a:cs typeface="Tahoma" pitchFamily="34" charset="0"/>
              </a:rPr>
              <a:t>how</a:t>
            </a:r>
            <a:r>
              <a:rPr lang="tr-TR" sz="2000" dirty="0" smtClean="0">
                <a:latin typeface="Tahoma" pitchFamily="34" charset="0"/>
                <a:ea typeface="Tahoma" pitchFamily="34" charset="0"/>
                <a:cs typeface="Tahoma" pitchFamily="34" charset="0"/>
              </a:rPr>
              <a:t> paylaşımı amaçlı ortaklık yapılacaktır.</a:t>
            </a:r>
          </a:p>
        </p:txBody>
      </p:sp>
      <p:sp>
        <p:nvSpPr>
          <p:cNvPr id="9"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Hizmetin Hızlı Kazanımları</a:t>
            </a:r>
          </a:p>
        </p:txBody>
      </p:sp>
    </p:spTree>
    <p:extLst>
      <p:ext uri="{BB962C8B-B14F-4D97-AF65-F5344CB8AC3E}">
        <p14:creationId xmlns:p14="http://schemas.microsoft.com/office/powerpoint/2010/main" xmlns="" val="296440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20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20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2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1371600" y="0"/>
            <a:ext cx="6443682" cy="523220"/>
          </a:xfrm>
          <a:prstGeom prst="rect">
            <a:avLst/>
          </a:prstGeom>
          <a:noFill/>
        </p:spPr>
        <p:txBody>
          <a:bodyPr wrap="square" rtlCol="0">
            <a:spAutoFit/>
          </a:bodyPr>
          <a:lstStyle/>
          <a:p>
            <a:pPr algn="ctr"/>
            <a:r>
              <a:rPr lang="tr-TR" sz="2800" b="1" dirty="0" smtClean="0">
                <a:solidFill>
                  <a:srgbClr val="FF0000"/>
                </a:solidFill>
              </a:rPr>
              <a:t>Hizmetin Uzun Dönem Kazanımları</a:t>
            </a:r>
          </a:p>
        </p:txBody>
      </p:sp>
      <p:cxnSp>
        <p:nvCxnSpPr>
          <p:cNvPr id="7" name="Straight Connector 6"/>
          <p:cNvCxnSpPr/>
          <p:nvPr/>
        </p:nvCxnSpPr>
        <p:spPr>
          <a:xfrm>
            <a:off x="285720" y="500042"/>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720" y="1219200"/>
            <a:ext cx="8572560" cy="3785652"/>
          </a:xfrm>
          <a:prstGeom prst="rect">
            <a:avLst/>
          </a:prstGeom>
          <a:noFill/>
        </p:spPr>
        <p:txBody>
          <a:bodyPr wrap="square" rtlCol="0">
            <a:spAutoFit/>
          </a:bodyPr>
          <a:lstStyle/>
          <a:p>
            <a:pPr marL="342900" indent="-342900" algn="just">
              <a:buBlip>
                <a:blip r:embed="rId3"/>
              </a:buBlip>
            </a:pPr>
            <a:r>
              <a:rPr lang="tr-TR" sz="2000" dirty="0" smtClean="0">
                <a:latin typeface="Tahoma" pitchFamily="34" charset="0"/>
                <a:ea typeface="Tahoma" pitchFamily="34" charset="0"/>
                <a:cs typeface="Tahoma" pitchFamily="34" charset="0"/>
              </a:rPr>
              <a:t>Proje kapsamında </a:t>
            </a:r>
            <a:r>
              <a:rPr lang="tr-TR" sz="2000" b="1" dirty="0" smtClean="0">
                <a:solidFill>
                  <a:srgbClr val="FF0000"/>
                </a:solidFill>
                <a:latin typeface="Tahoma" pitchFamily="34" charset="0"/>
                <a:ea typeface="Tahoma" pitchFamily="34" charset="0"/>
                <a:cs typeface="Tahoma" pitchFamily="34" charset="0"/>
              </a:rPr>
              <a:t>engelli çalışanların istihdamı</a:t>
            </a:r>
            <a:r>
              <a:rPr lang="tr-TR" sz="2000" dirty="0" smtClean="0">
                <a:latin typeface="Tahoma" pitchFamily="34" charset="0"/>
                <a:ea typeface="Tahoma" pitchFamily="34" charset="0"/>
                <a:cs typeface="Tahoma" pitchFamily="34" charset="0"/>
              </a:rPr>
              <a:t>na öncelik vererek, </a:t>
            </a:r>
            <a:r>
              <a:rPr lang="tr-TR" sz="2000" dirty="0" err="1" smtClean="0">
                <a:latin typeface="Tahoma" pitchFamily="34" charset="0"/>
                <a:ea typeface="Tahoma" pitchFamily="34" charset="0"/>
                <a:cs typeface="Tahoma" pitchFamily="34" charset="0"/>
              </a:rPr>
              <a:t>Home</a:t>
            </a:r>
            <a:r>
              <a:rPr lang="tr-TR" sz="2000" dirty="0" smtClean="0">
                <a:latin typeface="Tahoma" pitchFamily="34" charset="0"/>
                <a:ea typeface="Tahoma" pitchFamily="34" charset="0"/>
                <a:cs typeface="Tahoma" pitchFamily="34" charset="0"/>
              </a:rPr>
              <a:t>-</a:t>
            </a:r>
            <a:r>
              <a:rPr lang="tr-TR" sz="2000" dirty="0" err="1" smtClean="0">
                <a:latin typeface="Tahoma" pitchFamily="34" charset="0"/>
                <a:ea typeface="Tahoma" pitchFamily="34" charset="0"/>
                <a:cs typeface="Tahoma" pitchFamily="34" charset="0"/>
              </a:rPr>
              <a:t>Agent</a:t>
            </a:r>
            <a:r>
              <a:rPr lang="tr-TR" sz="2000" dirty="0" smtClean="0">
                <a:latin typeface="Tahoma" pitchFamily="34" charset="0"/>
                <a:ea typeface="Tahoma" pitchFamily="34" charset="0"/>
                <a:cs typeface="Tahoma" pitchFamily="34" charset="0"/>
              </a:rPr>
              <a:t> uygulamasının kullanımına geçilecektir. </a:t>
            </a:r>
          </a:p>
          <a:p>
            <a:pPr marL="342900" indent="-342900" algn="just">
              <a:buBlip>
                <a:blip r:embed="rId3"/>
              </a:buBlip>
            </a:pPr>
            <a:endParaRPr lang="tr-TR" sz="2000" dirty="0" smtClean="0">
              <a:latin typeface="Tahoma" pitchFamily="34" charset="0"/>
              <a:ea typeface="Tahoma" pitchFamily="34" charset="0"/>
              <a:cs typeface="Tahoma" pitchFamily="34" charset="0"/>
            </a:endParaRPr>
          </a:p>
          <a:p>
            <a:pPr marL="342900" indent="-342900" algn="just">
              <a:buBlip>
                <a:blip r:embed="rId3"/>
              </a:buBlip>
            </a:pPr>
            <a:r>
              <a:rPr lang="tr-TR" sz="2000" dirty="0" smtClean="0">
                <a:latin typeface="Tahoma" pitchFamily="34" charset="0"/>
                <a:ea typeface="Tahoma" pitchFamily="34" charset="0"/>
                <a:cs typeface="Tahoma" pitchFamily="34" charset="0"/>
              </a:rPr>
              <a:t>Pilot kapsamda başlatılacak bu proje ile ileri safhalarda, </a:t>
            </a:r>
            <a:r>
              <a:rPr lang="tr-TR" sz="2000" b="1" dirty="0" smtClean="0">
                <a:solidFill>
                  <a:srgbClr val="FF0000"/>
                </a:solidFill>
                <a:latin typeface="Tahoma" pitchFamily="34" charset="0"/>
                <a:ea typeface="Tahoma" pitchFamily="34" charset="0"/>
                <a:cs typeface="Tahoma" pitchFamily="34" charset="0"/>
              </a:rPr>
              <a:t>E-Devlet hizmetleri kullanımı</a:t>
            </a:r>
            <a:r>
              <a:rPr lang="tr-TR" sz="2000" dirty="0" smtClean="0">
                <a:latin typeface="Tahoma" pitchFamily="34" charset="0"/>
                <a:ea typeface="Tahoma" pitchFamily="34" charset="0"/>
                <a:cs typeface="Tahoma" pitchFamily="34" charset="0"/>
              </a:rPr>
              <a:t>nın yaygınlaştırılması hedeflenmektedir.</a:t>
            </a:r>
          </a:p>
          <a:p>
            <a:pPr marL="342900" indent="-342900" algn="just">
              <a:buBlip>
                <a:blip r:embed="rId3"/>
              </a:buBlip>
            </a:pPr>
            <a:endParaRPr lang="tr-TR" sz="2000" dirty="0" smtClean="0">
              <a:latin typeface="Tahoma" pitchFamily="34" charset="0"/>
              <a:ea typeface="Tahoma" pitchFamily="34" charset="0"/>
              <a:cs typeface="Tahoma" pitchFamily="34" charset="0"/>
            </a:endParaRPr>
          </a:p>
          <a:p>
            <a:pPr marL="342900" indent="-342900" algn="just">
              <a:buBlip>
                <a:blip r:embed="rId3"/>
              </a:buBlip>
            </a:pPr>
            <a:r>
              <a:rPr lang="tr-TR" sz="2000" dirty="0" smtClean="0">
                <a:latin typeface="Tahoma" pitchFamily="34" charset="0"/>
                <a:ea typeface="Tahoma" pitchFamily="34" charset="0"/>
                <a:cs typeface="Tahoma" pitchFamily="34" charset="0"/>
              </a:rPr>
              <a:t>KOBİ’lerin İnternet kullanımı ile </a:t>
            </a:r>
            <a:r>
              <a:rPr lang="tr-TR" sz="2000" b="1" dirty="0" smtClean="0">
                <a:solidFill>
                  <a:srgbClr val="FF0000"/>
                </a:solidFill>
                <a:latin typeface="Tahoma" pitchFamily="34" charset="0"/>
                <a:ea typeface="Tahoma" pitchFamily="34" charset="0"/>
                <a:cs typeface="Tahoma" pitchFamily="34" charset="0"/>
              </a:rPr>
              <a:t>rekabetçiliğinin artırılması </a:t>
            </a:r>
            <a:r>
              <a:rPr lang="tr-TR" sz="2000" dirty="0" smtClean="0">
                <a:latin typeface="Tahoma" pitchFamily="34" charset="0"/>
                <a:ea typeface="Tahoma" pitchFamily="34" charset="0"/>
                <a:cs typeface="Tahoma" pitchFamily="34" charset="0"/>
              </a:rPr>
              <a:t>hedeflenmektedir.</a:t>
            </a:r>
          </a:p>
          <a:p>
            <a:pPr marL="342900" indent="-342900" algn="just">
              <a:buBlip>
                <a:blip r:embed="rId3"/>
              </a:buBlip>
            </a:pPr>
            <a:endParaRPr lang="tr-TR" sz="2000" dirty="0" smtClean="0">
              <a:latin typeface="Tahoma" pitchFamily="34" charset="0"/>
              <a:ea typeface="Tahoma" pitchFamily="34" charset="0"/>
              <a:cs typeface="Tahoma" pitchFamily="34" charset="0"/>
            </a:endParaRPr>
          </a:p>
          <a:p>
            <a:pPr marL="342900" indent="-342900" algn="just">
              <a:buBlip>
                <a:blip r:embed="rId3"/>
              </a:buBlip>
            </a:pPr>
            <a:r>
              <a:rPr lang="tr-TR" sz="2000" dirty="0" smtClean="0">
                <a:latin typeface="Tahoma" pitchFamily="34" charset="0"/>
                <a:ea typeface="Tahoma" pitchFamily="34" charset="0"/>
                <a:cs typeface="Tahoma" pitchFamily="34" charset="0"/>
              </a:rPr>
              <a:t>Projenin, Yaşam Boyu Eğitim mezunları ve Teknik Lise mezunlarının </a:t>
            </a:r>
            <a:r>
              <a:rPr lang="tr-TR" sz="2000" b="1" dirty="0" smtClean="0">
                <a:solidFill>
                  <a:srgbClr val="FF0000"/>
                </a:solidFill>
                <a:latin typeface="Tahoma" pitchFamily="34" charset="0"/>
                <a:ea typeface="Tahoma" pitchFamily="34" charset="0"/>
                <a:cs typeface="Tahoma" pitchFamily="34" charset="0"/>
              </a:rPr>
              <a:t>istihdam</a:t>
            </a:r>
            <a:r>
              <a:rPr lang="tr-TR" sz="2000" dirty="0" smtClean="0">
                <a:latin typeface="Tahoma" pitchFamily="34" charset="0"/>
                <a:ea typeface="Tahoma" pitchFamily="34" charset="0"/>
                <a:cs typeface="Tahoma" pitchFamily="34" charset="0"/>
              </a:rPr>
              <a:t>ına yönelik değerlendirilmesi mümkün olacaktır.</a:t>
            </a:r>
          </a:p>
          <a:p>
            <a:pPr marL="342900" indent="-342900" algn="just">
              <a:buFont typeface="Arial" pitchFamily="34" charset="0"/>
              <a:buChar char="•"/>
            </a:pPr>
            <a:endParaRPr lang="tr-TR" sz="2000" dirty="0" smtClean="0">
              <a:latin typeface="Tahoma" pitchFamily="34" charset="0"/>
              <a:ea typeface="Tahoma" pitchFamily="34" charset="0"/>
              <a:cs typeface="Tahoma" pitchFamily="34" charset="0"/>
            </a:endParaRPr>
          </a:p>
        </p:txBody>
      </p:sp>
      <p:sp>
        <p:nvSpPr>
          <p:cNvPr id="9"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Hizmetin Uzun Dönem Kazanımları</a:t>
            </a:r>
          </a:p>
        </p:txBody>
      </p:sp>
    </p:spTree>
    <p:extLst>
      <p:ext uri="{BB962C8B-B14F-4D97-AF65-F5344CB8AC3E}">
        <p14:creationId xmlns:p14="http://schemas.microsoft.com/office/powerpoint/2010/main" xmlns="" val="296440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0"/>
            <a:ext cx="6443682" cy="523220"/>
          </a:xfrm>
          <a:prstGeom prst="rect">
            <a:avLst/>
          </a:prstGeom>
          <a:noFill/>
        </p:spPr>
        <p:txBody>
          <a:bodyPr wrap="square" rtlCol="0">
            <a:spAutoFit/>
          </a:bodyPr>
          <a:lstStyle/>
          <a:p>
            <a:pPr algn="ctr"/>
            <a:r>
              <a:rPr lang="tr-TR" sz="2800" b="1" dirty="0" smtClean="0">
                <a:solidFill>
                  <a:srgbClr val="FF0000"/>
                </a:solidFill>
              </a:rPr>
              <a:t>Hizmetin Uzun Dönem Kazanımları</a:t>
            </a:r>
          </a:p>
        </p:txBody>
      </p:sp>
      <p:cxnSp>
        <p:nvCxnSpPr>
          <p:cNvPr id="7" name="Straight Connector 6"/>
          <p:cNvCxnSpPr/>
          <p:nvPr/>
        </p:nvCxnSpPr>
        <p:spPr>
          <a:xfrm>
            <a:off x="285720" y="500042"/>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720" y="1219201"/>
            <a:ext cx="8572560" cy="4093428"/>
          </a:xfrm>
          <a:prstGeom prst="rect">
            <a:avLst/>
          </a:prstGeom>
          <a:noFill/>
        </p:spPr>
        <p:txBody>
          <a:bodyPr wrap="square" rtlCol="0">
            <a:spAutoFit/>
          </a:bodyPr>
          <a:lstStyle/>
          <a:p>
            <a:pPr marL="342900" indent="-342900" algn="just">
              <a:buBlip>
                <a:blip r:embed="rId3"/>
              </a:buBlip>
            </a:pPr>
            <a:r>
              <a:rPr lang="tr-TR" sz="2000" dirty="0" smtClean="0">
                <a:latin typeface="Tahoma" pitchFamily="34" charset="0"/>
                <a:ea typeface="Tahoma" pitchFamily="34" charset="0"/>
                <a:cs typeface="Tahoma" pitchFamily="34" charset="0"/>
              </a:rPr>
              <a:t>444 5 446 çağrı merkezi hattı devreye alındı, altı ay hat aktif olarak pilot çalışmalar yapıldı.</a:t>
            </a:r>
          </a:p>
          <a:p>
            <a:pPr marL="342900" indent="-342900" algn="just">
              <a:buBlip>
                <a:blip r:embed="rId3"/>
              </a:buBlip>
            </a:pPr>
            <a:endParaRPr lang="tr-TR" sz="2000" dirty="0" smtClean="0">
              <a:latin typeface="Tahoma" pitchFamily="34" charset="0"/>
              <a:ea typeface="Tahoma" pitchFamily="34" charset="0"/>
              <a:cs typeface="Tahoma" pitchFamily="34" charset="0"/>
            </a:endParaRPr>
          </a:p>
          <a:p>
            <a:pPr marL="342900" indent="-342900" algn="just">
              <a:buBlip>
                <a:blip r:embed="rId3"/>
              </a:buBlip>
            </a:pPr>
            <a:r>
              <a:rPr lang="tr-TR" sz="2000" dirty="0" smtClean="0">
                <a:latin typeface="Tahoma" pitchFamily="34" charset="0"/>
                <a:ea typeface="Tahoma" pitchFamily="34" charset="0"/>
                <a:cs typeface="Tahoma" pitchFamily="34" charset="0"/>
              </a:rPr>
              <a:t>Proje finansman maliyeti</a:t>
            </a:r>
          </a:p>
          <a:p>
            <a:pPr marL="342900" indent="-342900" algn="just">
              <a:buBlip>
                <a:blip r:embed="rId3"/>
              </a:buBlip>
            </a:pPr>
            <a:endParaRPr lang="tr-TR" sz="2000" dirty="0" smtClean="0">
              <a:latin typeface="Tahoma" pitchFamily="34" charset="0"/>
              <a:ea typeface="Tahoma" pitchFamily="34" charset="0"/>
              <a:cs typeface="Tahoma" pitchFamily="34" charset="0"/>
            </a:endParaRPr>
          </a:p>
          <a:p>
            <a:pPr marL="342900" indent="-342900" algn="just">
              <a:buBlip>
                <a:blip r:embed="rId3"/>
              </a:buBlip>
            </a:pPr>
            <a:r>
              <a:rPr lang="tr-TR" sz="2000" dirty="0" smtClean="0">
                <a:latin typeface="Tahoma" pitchFamily="34" charset="0"/>
                <a:ea typeface="Tahoma" pitchFamily="34" charset="0"/>
                <a:cs typeface="Tahoma" pitchFamily="34" charset="0"/>
              </a:rPr>
              <a:t>FON oluşturulması</a:t>
            </a:r>
          </a:p>
          <a:p>
            <a:pPr marL="342900" indent="-342900" algn="just">
              <a:buBlip>
                <a:blip r:embed="rId3"/>
              </a:buBlip>
            </a:pPr>
            <a:endParaRPr lang="tr-TR" sz="2000" dirty="0" smtClean="0">
              <a:latin typeface="Tahoma" pitchFamily="34" charset="0"/>
              <a:ea typeface="Tahoma" pitchFamily="34" charset="0"/>
              <a:cs typeface="Tahoma" pitchFamily="34" charset="0"/>
            </a:endParaRPr>
          </a:p>
          <a:p>
            <a:pPr marL="342900" indent="-342900" algn="just">
              <a:buBlip>
                <a:blip r:embed="rId3"/>
              </a:buBlip>
            </a:pPr>
            <a:r>
              <a:rPr lang="tr-TR" sz="2000" dirty="0" smtClean="0">
                <a:latin typeface="Tahoma" pitchFamily="34" charset="0"/>
                <a:ea typeface="Tahoma" pitchFamily="34" charset="0"/>
                <a:cs typeface="Tahoma" pitchFamily="34" charset="0"/>
              </a:rPr>
              <a:t>İnternetin </a:t>
            </a:r>
            <a:r>
              <a:rPr lang="tr-TR" sz="2000" dirty="0" smtClean="0">
                <a:latin typeface="Tahoma" pitchFamily="34" charset="0"/>
                <a:ea typeface="Tahoma" pitchFamily="34" charset="0"/>
                <a:cs typeface="Tahoma" pitchFamily="34" charset="0"/>
              </a:rPr>
              <a:t>gelişiminden faydalanan şirketlerin destek olmaları</a:t>
            </a:r>
            <a:endParaRPr lang="tr-TR" sz="2000" dirty="0" smtClean="0">
              <a:latin typeface="Tahoma" pitchFamily="34" charset="0"/>
              <a:ea typeface="Tahoma" pitchFamily="34" charset="0"/>
              <a:cs typeface="Tahoma" pitchFamily="34" charset="0"/>
            </a:endParaRPr>
          </a:p>
          <a:p>
            <a:pPr marL="342900" indent="-342900" algn="just">
              <a:buBlip>
                <a:blip r:embed="rId3"/>
              </a:buBlip>
            </a:pPr>
            <a:endParaRPr lang="tr-TR" sz="2000" dirty="0" smtClean="0">
              <a:latin typeface="Tahoma" pitchFamily="34" charset="0"/>
              <a:ea typeface="Tahoma" pitchFamily="34" charset="0"/>
              <a:cs typeface="Tahoma" pitchFamily="34" charset="0"/>
            </a:endParaRPr>
          </a:p>
          <a:p>
            <a:pPr marL="342900" indent="-342900" algn="just">
              <a:buBlip>
                <a:blip r:embed="rId3"/>
              </a:buBlip>
            </a:pPr>
            <a:r>
              <a:rPr lang="tr-TR" sz="2000" dirty="0" smtClean="0">
                <a:latin typeface="Tahoma" pitchFamily="34" charset="0"/>
                <a:ea typeface="Tahoma" pitchFamily="34" charset="0"/>
                <a:cs typeface="Tahoma" pitchFamily="34" charset="0"/>
              </a:rPr>
              <a:t>İnternetten faydalanan şirketler; Cihaz üreticileri, İşletmeciler, Finans Kuruluşları</a:t>
            </a:r>
          </a:p>
          <a:p>
            <a:pPr marL="342900" indent="-342900" algn="just">
              <a:buBlip>
                <a:blip r:embed="rId3"/>
              </a:buBlip>
            </a:pPr>
            <a:endParaRPr lang="tr-TR" sz="2000" dirty="0" smtClean="0">
              <a:latin typeface="Tahoma" pitchFamily="34" charset="0"/>
              <a:ea typeface="Tahoma" pitchFamily="34" charset="0"/>
              <a:cs typeface="Tahoma" pitchFamily="34" charset="0"/>
            </a:endParaRPr>
          </a:p>
          <a:p>
            <a:pPr marL="342900" indent="-342900" algn="just">
              <a:buBlip>
                <a:blip r:embed="rId3"/>
              </a:buBlip>
            </a:pPr>
            <a:r>
              <a:rPr lang="tr-TR" sz="2000" dirty="0" smtClean="0">
                <a:latin typeface="Tahoma" pitchFamily="34" charset="0"/>
                <a:ea typeface="Tahoma" pitchFamily="34" charset="0"/>
                <a:cs typeface="Tahoma" pitchFamily="34" charset="0"/>
              </a:rPr>
              <a:t>STK’ların ve Fona destek olan kuruluşların yönetimde olmaları</a:t>
            </a:r>
          </a:p>
        </p:txBody>
      </p:sp>
      <p:sp>
        <p:nvSpPr>
          <p:cNvPr id="9"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Çağrı Merkezi Pilot Çalışmaları</a:t>
            </a:r>
          </a:p>
        </p:txBody>
      </p:sp>
      <p:sp>
        <p:nvSpPr>
          <p:cNvPr id="8" name="7 Metin kutusu"/>
          <p:cNvSpPr txBox="1"/>
          <p:nvPr/>
        </p:nvSpPr>
        <p:spPr>
          <a:xfrm>
            <a:off x="0" y="6381690"/>
            <a:ext cx="9144000" cy="400110"/>
          </a:xfrm>
          <a:prstGeom prst="rect">
            <a:avLst/>
          </a:prstGeom>
          <a:solidFill>
            <a:srgbClr val="FF0000"/>
          </a:solidFill>
        </p:spPr>
        <p:txBody>
          <a:bodyPr wrap="square" rtlCol="0">
            <a:spAutoFit/>
          </a:bodyPr>
          <a:lstStyle/>
          <a:p>
            <a:pPr algn="ctr"/>
            <a:r>
              <a:rPr lang="tr-TR" sz="2000" b="1" dirty="0" smtClean="0">
                <a:solidFill>
                  <a:schemeClr val="bg1"/>
                </a:solidFill>
                <a:latin typeface="Tahoma" pitchFamily="34" charset="0"/>
                <a:ea typeface="Tahoma" pitchFamily="34" charset="0"/>
                <a:cs typeface="Tahoma" pitchFamily="34" charset="0"/>
              </a:rPr>
              <a:t>AB </a:t>
            </a:r>
            <a:r>
              <a:rPr lang="tr-TR" sz="2000" b="1" dirty="0" smtClean="0">
                <a:solidFill>
                  <a:schemeClr val="bg1"/>
                </a:solidFill>
                <a:latin typeface="Tahoma" pitchFamily="34" charset="0"/>
                <a:ea typeface="Tahoma" pitchFamily="34" charset="0"/>
                <a:cs typeface="Tahoma" pitchFamily="34" charset="0"/>
              </a:rPr>
              <a:t>örnekleri mevcuttur</a:t>
            </a:r>
          </a:p>
        </p:txBody>
      </p:sp>
    </p:spTree>
    <p:extLst>
      <p:ext uri="{BB962C8B-B14F-4D97-AF65-F5344CB8AC3E}">
        <p14:creationId xmlns:p14="http://schemas.microsoft.com/office/powerpoint/2010/main" xmlns="" val="296440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20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20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2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İnternet Kurulu_logo.jpg"/>
          <p:cNvPicPr>
            <a:picLocks noChangeAspect="1"/>
          </p:cNvPicPr>
          <p:nvPr/>
        </p:nvPicPr>
        <p:blipFill>
          <a:blip r:embed="rId2" cstate="print"/>
          <a:stretch>
            <a:fillRect/>
          </a:stretch>
        </p:blipFill>
        <p:spPr>
          <a:xfrm>
            <a:off x="8153400" y="152400"/>
            <a:ext cx="800100" cy="964826"/>
          </a:xfrm>
          <a:prstGeom prst="rect">
            <a:avLst/>
          </a:prstGeom>
        </p:spPr>
      </p:pic>
      <p:sp>
        <p:nvSpPr>
          <p:cNvPr id="5" name="1 Başlık"/>
          <p:cNvSpPr>
            <a:spLocks noGrp="1"/>
          </p:cNvSpPr>
          <p:nvPr>
            <p:ph type="ctrTitle"/>
          </p:nvPr>
        </p:nvSpPr>
        <p:spPr>
          <a:xfrm>
            <a:off x="0" y="1981200"/>
            <a:ext cx="7851648" cy="1828800"/>
          </a:xfrm>
        </p:spPr>
        <p:txBody>
          <a:bodyPr>
            <a:normAutofit/>
          </a:bodyPr>
          <a:lstStyle/>
          <a:p>
            <a:r>
              <a:rPr lang="tr-TR" b="1" dirty="0" smtClean="0"/>
              <a:t>İnternetin Gelişmesi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0"/>
            <a:ext cx="6443682" cy="523220"/>
          </a:xfrm>
          <a:prstGeom prst="rect">
            <a:avLst/>
          </a:prstGeom>
          <a:noFill/>
        </p:spPr>
        <p:txBody>
          <a:bodyPr wrap="square" rtlCol="0">
            <a:spAutoFit/>
          </a:bodyPr>
          <a:lstStyle/>
          <a:p>
            <a:pPr algn="ctr"/>
            <a:r>
              <a:rPr lang="tr-TR" sz="2800" b="1" dirty="0" smtClean="0">
                <a:solidFill>
                  <a:srgbClr val="FF0000"/>
                </a:solidFill>
              </a:rPr>
              <a:t>Hizmetin Uzun Dönem Kazanımları</a:t>
            </a:r>
          </a:p>
        </p:txBody>
      </p:sp>
      <p:cxnSp>
        <p:nvCxnSpPr>
          <p:cNvPr id="7" name="Straight Connector 6"/>
          <p:cNvCxnSpPr/>
          <p:nvPr/>
        </p:nvCxnSpPr>
        <p:spPr>
          <a:xfrm>
            <a:off x="285720" y="500042"/>
            <a:ext cx="867240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1263908"/>
            <a:ext cx="9144000" cy="4832092"/>
          </a:xfrm>
          <a:prstGeom prst="rect">
            <a:avLst/>
          </a:prstGeom>
          <a:noFill/>
        </p:spPr>
        <p:txBody>
          <a:bodyPr wrap="square" rtlCol="0">
            <a:spAutoFit/>
          </a:bodyPr>
          <a:lstStyle/>
          <a:p>
            <a:pPr marL="342900" indent="-342900" algn="just">
              <a:buBlip>
                <a:blip r:embed="rId3"/>
              </a:buBlip>
            </a:pPr>
            <a:r>
              <a:rPr lang="tr-TR" sz="2800" dirty="0" smtClean="0">
                <a:latin typeface="Tahoma" pitchFamily="34" charset="0"/>
                <a:ea typeface="Tahoma" pitchFamily="34" charset="0"/>
                <a:cs typeface="Tahoma" pitchFamily="34" charset="0"/>
              </a:rPr>
              <a:t>İnternet Destek Hattı açılmalı</a:t>
            </a:r>
          </a:p>
          <a:p>
            <a:pPr marL="342900" indent="-342900" algn="just"/>
            <a:endParaRPr lang="tr-TR" sz="2800" dirty="0" smtClean="0">
              <a:latin typeface="Tahoma" pitchFamily="34" charset="0"/>
              <a:ea typeface="Tahoma" pitchFamily="34" charset="0"/>
              <a:cs typeface="Tahoma" pitchFamily="34" charset="0"/>
            </a:endParaRPr>
          </a:p>
          <a:p>
            <a:pPr marL="342900" indent="-342900" algn="just">
              <a:buBlip>
                <a:blip r:embed="rId3"/>
              </a:buBlip>
            </a:pPr>
            <a:r>
              <a:rPr lang="tr-TR" sz="2800" dirty="0" smtClean="0">
                <a:latin typeface="Tahoma" pitchFamily="34" charset="0"/>
                <a:ea typeface="Tahoma" pitchFamily="34" charset="0"/>
                <a:cs typeface="Tahoma" pitchFamily="34" charset="0"/>
              </a:rPr>
              <a:t>5651 yeni hali kanunlaşmalı</a:t>
            </a:r>
          </a:p>
          <a:p>
            <a:pPr marL="342900" indent="-342900" algn="just"/>
            <a:endParaRPr lang="tr-TR" sz="2800" dirty="0" smtClean="0">
              <a:latin typeface="Tahoma" pitchFamily="34" charset="0"/>
              <a:ea typeface="Tahoma" pitchFamily="34" charset="0"/>
              <a:cs typeface="Tahoma" pitchFamily="34" charset="0"/>
            </a:endParaRPr>
          </a:p>
          <a:p>
            <a:pPr marL="342900" indent="-342900" algn="just">
              <a:buBlip>
                <a:blip r:embed="rId3"/>
              </a:buBlip>
            </a:pPr>
            <a:r>
              <a:rPr lang="tr-TR" sz="2800" dirty="0" smtClean="0">
                <a:latin typeface="Tahoma" pitchFamily="34" charset="0"/>
                <a:ea typeface="Tahoma" pitchFamily="34" charset="0"/>
                <a:cs typeface="Tahoma" pitchFamily="34" charset="0"/>
              </a:rPr>
              <a:t>İnternetin gelişimini destekleyecek FON oluşturulmalı, İnternet Girişimciliği ve Bilgi Millileştirilmeli</a:t>
            </a:r>
          </a:p>
          <a:p>
            <a:pPr marL="342900" indent="-342900" algn="just"/>
            <a:endParaRPr lang="tr-TR" sz="2800" dirty="0" smtClean="0">
              <a:latin typeface="Tahoma" pitchFamily="34" charset="0"/>
              <a:ea typeface="Tahoma" pitchFamily="34" charset="0"/>
              <a:cs typeface="Tahoma" pitchFamily="34" charset="0"/>
            </a:endParaRPr>
          </a:p>
          <a:p>
            <a:pPr marL="342900" indent="-342900" algn="just">
              <a:buBlip>
                <a:blip r:embed="rId3"/>
              </a:buBlip>
            </a:pPr>
            <a:r>
              <a:rPr lang="tr-TR" sz="2800" dirty="0" smtClean="0">
                <a:latin typeface="Tahoma" pitchFamily="34" charset="0"/>
                <a:ea typeface="Tahoma" pitchFamily="34" charset="0"/>
                <a:cs typeface="Tahoma" pitchFamily="34" charset="0"/>
              </a:rPr>
              <a:t>Güvenli İnternet Farkındalık Çalışmaları sürekli devam ettirilmeli</a:t>
            </a:r>
          </a:p>
          <a:p>
            <a:pPr marL="342900" indent="-342900"/>
            <a:endParaRPr lang="tr-TR" sz="2800" dirty="0" smtClean="0">
              <a:latin typeface="Tahoma" pitchFamily="34" charset="0"/>
              <a:ea typeface="Tahoma" pitchFamily="34" charset="0"/>
              <a:cs typeface="Tahoma" pitchFamily="34" charset="0"/>
            </a:endParaRPr>
          </a:p>
          <a:p>
            <a:pPr marL="342900" indent="-342900">
              <a:buFont typeface="Arial" pitchFamily="34" charset="0"/>
              <a:buChar char="•"/>
            </a:pPr>
            <a:endParaRPr lang="tr-TR" sz="2800" dirty="0" smtClean="0">
              <a:latin typeface="Tahoma" pitchFamily="34" charset="0"/>
              <a:ea typeface="Tahoma" pitchFamily="34" charset="0"/>
              <a:cs typeface="Tahoma" pitchFamily="34" charset="0"/>
            </a:endParaRPr>
          </a:p>
        </p:txBody>
      </p:sp>
      <p:sp>
        <p:nvSpPr>
          <p:cNvPr id="9" name="Rectangle 5"/>
          <p:cNvSpPr/>
          <p:nvPr/>
        </p:nvSpPr>
        <p:spPr>
          <a:xfrm>
            <a:off x="0" y="0"/>
            <a:ext cx="9144000" cy="762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solidFill>
                  <a:schemeClr val="tx2">
                    <a:lumMod val="50000"/>
                  </a:schemeClr>
                </a:solidFill>
                <a:latin typeface="Tahoma" pitchFamily="34" charset="0"/>
                <a:ea typeface="Tahoma" pitchFamily="34" charset="0"/>
                <a:cs typeface="Tahoma" pitchFamily="34" charset="0"/>
              </a:rPr>
              <a:t>ÖZET</a:t>
            </a:r>
          </a:p>
        </p:txBody>
      </p:sp>
    </p:spTree>
    <p:extLst>
      <p:ext uri="{BB962C8B-B14F-4D97-AF65-F5344CB8AC3E}">
        <p14:creationId xmlns:p14="http://schemas.microsoft.com/office/powerpoint/2010/main" xmlns="" val="296440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bwMode="auto">
          <a:xfrm>
            <a:off x="609600" y="2720975"/>
            <a:ext cx="6553200" cy="12414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4400" b="1" i="0" u="none" strike="noStrike" kern="0" cap="none" spc="0" normalizeH="0" baseline="0" noProof="0" dirty="0" smtClean="0">
                <a:ln>
                  <a:noFill/>
                </a:ln>
                <a:solidFill>
                  <a:schemeClr val="tx2">
                    <a:lumMod val="50000"/>
                  </a:schemeClr>
                </a:solidFill>
                <a:effectLst/>
                <a:uLnTx/>
                <a:uFillTx/>
                <a:latin typeface="Tahoma" pitchFamily="34" charset="0"/>
                <a:ea typeface="Tahoma" pitchFamily="34" charset="0"/>
                <a:cs typeface="Tahoma" pitchFamily="34" charset="0"/>
              </a:rPr>
              <a:t>TEŞEKKÜRLER...</a:t>
            </a:r>
          </a:p>
        </p:txBody>
      </p:sp>
    </p:spTree>
    <p:extLst>
      <p:ext uri="{BB962C8B-B14F-4D97-AF65-F5344CB8AC3E}">
        <p14:creationId xmlns:p14="http://schemas.microsoft.com/office/powerpoint/2010/main" xmlns="" val="29644011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Başlık"/>
          <p:cNvSpPr txBox="1">
            <a:spLocks/>
          </p:cNvSpPr>
          <p:nvPr/>
        </p:nvSpPr>
        <p:spPr>
          <a:xfrm>
            <a:off x="228600" y="214290"/>
            <a:ext cx="8015286" cy="5477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800" dirty="0" smtClean="0">
                <a:solidFill>
                  <a:srgbClr val="FFFFFF"/>
                </a:solidFill>
                <a:latin typeface="Tahoma" pitchFamily="34" charset="0"/>
                <a:cs typeface="Tahoma" pitchFamily="34" charset="0"/>
              </a:rPr>
              <a:t>İNTERNET KURULU YAPISI / </a:t>
            </a:r>
            <a:r>
              <a:rPr lang="tr-TR" sz="2800" b="1" dirty="0" smtClean="0">
                <a:solidFill>
                  <a:srgbClr val="FFFFFF"/>
                </a:solidFill>
                <a:latin typeface="Tahoma" pitchFamily="34" charset="0"/>
                <a:cs typeface="Tahoma" pitchFamily="34" charset="0"/>
              </a:rPr>
              <a:t>Kurulun Oluşumu</a:t>
            </a:r>
            <a:endParaRPr lang="tr-TR" sz="2800" b="1" dirty="0">
              <a:solidFill>
                <a:srgbClr val="FFFFFF"/>
              </a:solidFill>
              <a:latin typeface="Tahoma" pitchFamily="34" charset="0"/>
              <a:cs typeface="Tahoma" pitchFamily="34" charset="0"/>
            </a:endParaRPr>
          </a:p>
        </p:txBody>
      </p:sp>
      <p:sp>
        <p:nvSpPr>
          <p:cNvPr id="7" name="6 İçerik Yer Tutucusu"/>
          <p:cNvSpPr txBox="1">
            <a:spLocks/>
          </p:cNvSpPr>
          <p:nvPr/>
        </p:nvSpPr>
        <p:spPr bwMode="auto">
          <a:xfrm>
            <a:off x="928688" y="1357313"/>
            <a:ext cx="7000875" cy="3929062"/>
          </a:xfrm>
          <a:prstGeom prst="rect">
            <a:avLst/>
          </a:prstGeom>
          <a:noFill/>
          <a:ln w="9525">
            <a:noFill/>
            <a:miter lim="800000"/>
            <a:headEnd/>
            <a:tailEnd/>
          </a:ln>
        </p:spPr>
        <p:txBody>
          <a:bodyPr lIns="100465" tIns="50232" rIns="100465" bIns="50232"/>
          <a:lstStyle/>
          <a:p>
            <a:pPr algn="just" eaLnBrk="0" hangingPunct="0">
              <a:defRPr/>
            </a:pPr>
            <a:r>
              <a:rPr lang="tr-TR" kern="0" dirty="0" smtClean="0">
                <a:solidFill>
                  <a:srgbClr val="000000"/>
                </a:solidFill>
                <a:latin typeface="Tahoma" pitchFamily="34" charset="0"/>
                <a:cs typeface="Tahoma" pitchFamily="34" charset="0"/>
              </a:rPr>
              <a:t>Ulaştırma, Denizcilik ve Haberleşme Bakanlığı ile ilişkili </a:t>
            </a:r>
            <a:r>
              <a:rPr lang="tr-TR" kern="0" dirty="0" smtClean="0">
                <a:solidFill>
                  <a:srgbClr val="000000"/>
                </a:solidFill>
                <a:latin typeface="Tahoma" pitchFamily="34" charset="0"/>
                <a:cs typeface="Tahoma" pitchFamily="34" charset="0"/>
              </a:rPr>
              <a:t>olan İnternet </a:t>
            </a:r>
            <a:r>
              <a:rPr lang="tr-TR" kern="0" dirty="0">
                <a:solidFill>
                  <a:srgbClr val="000000"/>
                </a:solidFill>
                <a:latin typeface="Tahoma" pitchFamily="34" charset="0"/>
                <a:cs typeface="Tahoma" pitchFamily="34" charset="0"/>
              </a:rPr>
              <a:t>Kurulu;</a:t>
            </a:r>
          </a:p>
          <a:p>
            <a:pPr algn="just" eaLnBrk="0" hangingPunct="0">
              <a:defRPr/>
            </a:pPr>
            <a:endParaRPr lang="tr-TR" kern="0" dirty="0">
              <a:solidFill>
                <a:srgbClr val="000000"/>
              </a:solidFill>
              <a:latin typeface="Tahoma" pitchFamily="34" charset="0"/>
              <a:cs typeface="Tahoma" pitchFamily="34" charset="0"/>
            </a:endParaRPr>
          </a:p>
          <a:p>
            <a:pPr algn="just" eaLnBrk="0" hangingPunct="0">
              <a:defRPr/>
            </a:pPr>
            <a:r>
              <a:rPr lang="tr-TR" kern="0" dirty="0">
                <a:solidFill>
                  <a:srgbClr val="000000"/>
                </a:solidFill>
                <a:latin typeface="Tahoma" pitchFamily="34" charset="0"/>
                <a:cs typeface="Tahoma" pitchFamily="34" charset="0"/>
              </a:rPr>
              <a:t>İnternetin sağlıklı gelişebilmesi için gerekli olan çok sesli, katılımcı, şeffaf bir oluşum amacı ile 5651 Sayılı Kanunun 10. Madde 5. fıkrasında belirtilen kuruluş veya sivil toplum örgütlerinin temsilcilerinden oluşur</a:t>
            </a:r>
            <a:r>
              <a:rPr lang="tr-TR" kern="0" dirty="0" smtClean="0">
                <a:solidFill>
                  <a:srgbClr val="000000"/>
                </a:solidFill>
                <a:latin typeface="Tahoma" pitchFamily="34" charset="0"/>
                <a:cs typeface="Tahoma" pitchFamily="34" charset="0"/>
              </a:rPr>
              <a:t>.</a:t>
            </a:r>
          </a:p>
          <a:p>
            <a:pPr algn="just" eaLnBrk="0" hangingPunct="0">
              <a:defRPr/>
            </a:pPr>
            <a:endParaRPr lang="tr-TR" kern="0" dirty="0">
              <a:solidFill>
                <a:srgbClr val="000000"/>
              </a:solidFill>
              <a:latin typeface="Tahoma" pitchFamily="34" charset="0"/>
              <a:cs typeface="Tahoma" pitchFamily="34" charset="0"/>
            </a:endParaRPr>
          </a:p>
          <a:p>
            <a:pPr algn="just" eaLnBrk="0" hangingPunct="0">
              <a:defRPr/>
            </a:pPr>
            <a:r>
              <a:rPr lang="tr-TR" kern="0" dirty="0" smtClean="0">
                <a:solidFill>
                  <a:srgbClr val="000000"/>
                </a:solidFill>
                <a:latin typeface="Tahoma" pitchFamily="34" charset="0"/>
                <a:cs typeface="Tahoma" pitchFamily="34" charset="0"/>
              </a:rPr>
              <a:t>Ulaştırma Bakanlığı’nın Teşkilat Yönetmeliğindeki değişiklikle Bakanlık ismi Ulaştırma Denizcilik ve Haberleşme Bakanlığı olmuş, internet Kurulu’nun da Yeni ismi İnternet Geliştirme Kurulu olarak değişmiştir.</a:t>
            </a:r>
          </a:p>
          <a:p>
            <a:pPr algn="just" eaLnBrk="0" hangingPunct="0">
              <a:defRPr/>
            </a:pPr>
            <a:endParaRPr lang="tr-TR" kern="0" dirty="0">
              <a:solidFill>
                <a:srgbClr val="000000"/>
              </a:solidFill>
              <a:latin typeface="Tahoma" pitchFamily="34" charset="0"/>
              <a:cs typeface="Tahoma" pitchFamily="34" charset="0"/>
            </a:endParaRPr>
          </a:p>
          <a:p>
            <a:pPr algn="just" eaLnBrk="0" hangingPunct="0">
              <a:defRPr/>
            </a:pPr>
            <a:r>
              <a:rPr lang="tr-TR" kern="0" dirty="0" smtClean="0">
                <a:solidFill>
                  <a:srgbClr val="000000"/>
                </a:solidFill>
                <a:latin typeface="Tahoma" pitchFamily="34" charset="0"/>
                <a:cs typeface="Tahoma" pitchFamily="34" charset="0"/>
              </a:rPr>
              <a:t>Yeni yapı henüz devreye girmemiş, yakında üye değişikliği Bakanlık tarafından yapılacaktır.</a:t>
            </a:r>
            <a:endParaRPr lang="tr-TR" kern="0" dirty="0">
              <a:solidFill>
                <a:srgbClr val="000000"/>
              </a:solidFill>
              <a:latin typeface="Tahoma" pitchFamily="34" charset="0"/>
              <a:cs typeface="Tahoma" pitchFamily="34" charset="0"/>
            </a:endParaRPr>
          </a:p>
          <a:p>
            <a:pPr eaLnBrk="0" hangingPunct="0">
              <a:spcBef>
                <a:spcPct val="20000"/>
              </a:spcBef>
              <a:defRPr/>
            </a:pPr>
            <a:endParaRPr lang="tr-TR" sz="2400" kern="0" dirty="0">
              <a:solidFill>
                <a:srgbClr val="000000"/>
              </a:solidFill>
              <a:latin typeface="Tahoma" pitchFamily="34" charset="0"/>
              <a:cs typeface="Tahoma" pitchFamily="34" charset="0"/>
            </a:endParaRPr>
          </a:p>
        </p:txBody>
      </p:sp>
      <p:pic>
        <p:nvPicPr>
          <p:cNvPr id="6" name="5 Resim" descr="İnternet Kurulu_logo.jpg"/>
          <p:cNvPicPr>
            <a:picLocks noChangeAspect="1"/>
          </p:cNvPicPr>
          <p:nvPr/>
        </p:nvPicPr>
        <p:blipFill>
          <a:blip r:embed="rId2" cstate="print"/>
          <a:stretch>
            <a:fillRect/>
          </a:stretch>
        </p:blipFill>
        <p:spPr>
          <a:xfrm>
            <a:off x="8191500" y="178174"/>
            <a:ext cx="800100" cy="9648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Başlık"/>
          <p:cNvSpPr txBox="1">
            <a:spLocks/>
          </p:cNvSpPr>
          <p:nvPr/>
        </p:nvSpPr>
        <p:spPr>
          <a:xfrm>
            <a:off x="247624" y="214290"/>
            <a:ext cx="7829576" cy="5715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800" dirty="0" smtClean="0">
                <a:solidFill>
                  <a:srgbClr val="FFFFFF"/>
                </a:solidFill>
                <a:latin typeface="Tahoma" pitchFamily="34" charset="0"/>
                <a:cs typeface="Tahoma" pitchFamily="34" charset="0"/>
              </a:rPr>
              <a:t>İNTERNET KURULU YAPISI / </a:t>
            </a:r>
            <a:r>
              <a:rPr lang="tr-TR" sz="2800" b="1" dirty="0" smtClean="0">
                <a:solidFill>
                  <a:srgbClr val="FFFFFF"/>
                </a:solidFill>
                <a:latin typeface="Tahoma" pitchFamily="34" charset="0"/>
                <a:cs typeface="Tahoma" pitchFamily="34" charset="0"/>
              </a:rPr>
              <a:t>Çalışma Alanları</a:t>
            </a:r>
            <a:endParaRPr lang="tr-TR" sz="2800" b="1" dirty="0">
              <a:solidFill>
                <a:srgbClr val="FFFFFF"/>
              </a:solidFill>
              <a:latin typeface="Tahoma" pitchFamily="34" charset="0"/>
              <a:cs typeface="Tahoma" pitchFamily="34" charset="0"/>
            </a:endParaRPr>
          </a:p>
        </p:txBody>
      </p:sp>
      <p:sp>
        <p:nvSpPr>
          <p:cNvPr id="7" name="6 İçerik Yer Tutucusu"/>
          <p:cNvSpPr txBox="1">
            <a:spLocks/>
          </p:cNvSpPr>
          <p:nvPr/>
        </p:nvSpPr>
        <p:spPr bwMode="auto">
          <a:xfrm>
            <a:off x="685800" y="1676400"/>
            <a:ext cx="7529512" cy="4267200"/>
          </a:xfrm>
          <a:prstGeom prst="rect">
            <a:avLst/>
          </a:prstGeom>
          <a:noFill/>
          <a:ln w="9525">
            <a:noFill/>
            <a:miter lim="800000"/>
            <a:headEnd/>
            <a:tailEnd/>
          </a:ln>
        </p:spPr>
        <p:txBody>
          <a:bodyPr lIns="100465" tIns="50232" rIns="100465" bIns="50232"/>
          <a:lstStyle/>
          <a:p>
            <a:pPr algn="just" fontAlgn="auto">
              <a:spcBef>
                <a:spcPts val="0"/>
              </a:spcBef>
              <a:spcAft>
                <a:spcPts val="0"/>
              </a:spcAft>
              <a:buBlip>
                <a:blip r:embed="rId2"/>
              </a:buBlip>
              <a:defRPr/>
            </a:pPr>
            <a:r>
              <a:rPr lang="tr-TR" dirty="0">
                <a:solidFill>
                  <a:schemeClr val="bg1"/>
                </a:solidFill>
                <a:latin typeface="Tahoma" pitchFamily="34" charset="0"/>
                <a:cs typeface="Tahoma" pitchFamily="34" charset="0"/>
              </a:rPr>
              <a:t> Türkiye’de internet hizmet ve uygulamalarının altyapıdan başlayarak kısa, orta ve uzun vadeli hedeflerini </a:t>
            </a:r>
            <a:r>
              <a:rPr lang="tr-TR" dirty="0" smtClean="0">
                <a:solidFill>
                  <a:schemeClr val="bg1"/>
                </a:solidFill>
                <a:latin typeface="Tahoma" pitchFamily="34" charset="0"/>
                <a:cs typeface="Tahoma" pitchFamily="34" charset="0"/>
              </a:rPr>
              <a:t>belirlemek konusunda önerilerde bulunmak,</a:t>
            </a: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r>
              <a:rPr lang="tr-TR" dirty="0">
                <a:solidFill>
                  <a:schemeClr val="bg1"/>
                </a:solidFill>
                <a:latin typeface="Tahoma" pitchFamily="34" charset="0"/>
                <a:cs typeface="Tahoma" pitchFamily="34" charset="0"/>
              </a:rPr>
              <a:t> Bu hedeflere erişmek için gerekli ulusal stratejik kararların alınması ve </a:t>
            </a:r>
            <a:r>
              <a:rPr lang="tr-TR" dirty="0" smtClean="0">
                <a:solidFill>
                  <a:schemeClr val="bg1"/>
                </a:solidFill>
                <a:latin typeface="Tahoma" pitchFamily="34" charset="0"/>
                <a:cs typeface="Tahoma" pitchFamily="34" charset="0"/>
              </a:rPr>
              <a:t>uygulanması konularında önerilerde bulunmak,</a:t>
            </a: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r>
              <a:rPr lang="tr-TR" dirty="0">
                <a:solidFill>
                  <a:schemeClr val="bg1"/>
                </a:solidFill>
                <a:latin typeface="Tahoma" pitchFamily="34" charset="0"/>
                <a:cs typeface="Tahoma" pitchFamily="34" charset="0"/>
              </a:rPr>
              <a:t> Bilgi ve iletişim teknolojilerindeki gelişmelerin ortaya çıkardığı yeni konuların ve bunların ülkemizde uygulanabilirliği ile ilgili olarak oluşturulacak politikaların </a:t>
            </a:r>
            <a:r>
              <a:rPr lang="tr-TR" dirty="0" smtClean="0">
                <a:solidFill>
                  <a:schemeClr val="bg1"/>
                </a:solidFill>
                <a:latin typeface="Tahoma" pitchFamily="34" charset="0"/>
                <a:cs typeface="Tahoma" pitchFamily="34" charset="0"/>
              </a:rPr>
              <a:t>tespiti konusunda önerilerde bulunmak</a:t>
            </a: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r>
              <a:rPr lang="tr-TR" dirty="0">
                <a:solidFill>
                  <a:schemeClr val="bg1"/>
                </a:solidFill>
                <a:latin typeface="Tahoma" pitchFamily="34" charset="0"/>
                <a:cs typeface="Tahoma" pitchFamily="34" charset="0"/>
              </a:rPr>
              <a:t> İnternet üzerinde yapılan yayınlar ve hizmetlerle ilgili olarak toplumu bilgilendirmek ve bilgi toplumu olma yolunda sağlıklı yöntemlerin tespiti süreçlerinde </a:t>
            </a:r>
            <a:r>
              <a:rPr lang="tr-TR" dirty="0" smtClean="0">
                <a:solidFill>
                  <a:schemeClr val="bg1"/>
                </a:solidFill>
                <a:latin typeface="Tahoma" pitchFamily="34" charset="0"/>
                <a:cs typeface="Tahoma" pitchFamily="34" charset="0"/>
              </a:rPr>
              <a:t>Ulaştırma, Denizcilik ve Haberleşme Bakanlığı’na </a:t>
            </a:r>
            <a:r>
              <a:rPr lang="tr-TR" dirty="0">
                <a:solidFill>
                  <a:schemeClr val="bg1"/>
                </a:solidFill>
                <a:latin typeface="Tahoma" pitchFamily="34" charset="0"/>
                <a:cs typeface="Tahoma" pitchFamily="34" charset="0"/>
              </a:rPr>
              <a:t>önerilerde </a:t>
            </a:r>
            <a:r>
              <a:rPr lang="tr-TR" dirty="0" smtClean="0">
                <a:solidFill>
                  <a:schemeClr val="bg1"/>
                </a:solidFill>
                <a:latin typeface="Tahoma" pitchFamily="34" charset="0"/>
                <a:cs typeface="Tahoma" pitchFamily="34" charset="0"/>
              </a:rPr>
              <a:t>bulunmak, </a:t>
            </a:r>
            <a:endParaRPr lang="tr-TR" dirty="0">
              <a:solidFill>
                <a:schemeClr val="bg1"/>
              </a:solidFill>
              <a:latin typeface="Tahoma" pitchFamily="34" charset="0"/>
              <a:cs typeface="Tahoma" pitchFamily="34" charset="0"/>
            </a:endParaRPr>
          </a:p>
          <a:p>
            <a:pPr eaLnBrk="0" hangingPunct="0">
              <a:spcBef>
                <a:spcPct val="20000"/>
              </a:spcBef>
              <a:defRPr/>
            </a:pPr>
            <a:endParaRPr lang="tr-TR" sz="2400" kern="0" dirty="0">
              <a:solidFill>
                <a:schemeClr val="bg1"/>
              </a:solidFill>
              <a:latin typeface="Tahoma" pitchFamily="34" charset="0"/>
              <a:cs typeface="Tahoma" pitchFamily="34" charset="0"/>
            </a:endParaRPr>
          </a:p>
        </p:txBody>
      </p:sp>
      <p:pic>
        <p:nvPicPr>
          <p:cNvPr id="4" name="3 Resim" descr="İnternet Kurulu_logo.jpg"/>
          <p:cNvPicPr>
            <a:picLocks noChangeAspect="1"/>
          </p:cNvPicPr>
          <p:nvPr/>
        </p:nvPicPr>
        <p:blipFill>
          <a:blip r:embed="rId3" cstate="print"/>
          <a:stretch>
            <a:fillRect/>
          </a:stretch>
        </p:blipFill>
        <p:spPr>
          <a:xfrm>
            <a:off x="8153400" y="152400"/>
            <a:ext cx="800100" cy="9648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txBox="1">
            <a:spLocks/>
          </p:cNvSpPr>
          <p:nvPr/>
        </p:nvSpPr>
        <p:spPr bwMode="auto">
          <a:xfrm>
            <a:off x="152400" y="862012"/>
            <a:ext cx="4357687" cy="4929188"/>
          </a:xfrm>
          <a:prstGeom prst="rect">
            <a:avLst/>
          </a:prstGeom>
          <a:noFill/>
          <a:ln w="9525">
            <a:noFill/>
            <a:miter lim="800000"/>
            <a:headEnd/>
            <a:tailEnd/>
          </a:ln>
        </p:spPr>
        <p:txBody>
          <a:bodyPr lIns="100465" tIns="50232" rIns="100465" bIns="50232"/>
          <a:lstStyle/>
          <a:p>
            <a:pPr algn="just" fontAlgn="auto">
              <a:spcBef>
                <a:spcPts val="0"/>
              </a:spcBef>
              <a:spcAft>
                <a:spcPts val="0"/>
              </a:spcAft>
              <a:defRPr/>
            </a:pP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r>
              <a:rPr lang="tr-TR" dirty="0">
                <a:solidFill>
                  <a:schemeClr val="bg1"/>
                </a:solidFill>
                <a:latin typeface="Tahoma" pitchFamily="34" charset="0"/>
                <a:cs typeface="Tahoma" pitchFamily="34" charset="0"/>
              </a:rPr>
              <a:t>Kurul, toplantı sonuç ve önerilerini </a:t>
            </a:r>
            <a:r>
              <a:rPr lang="tr-TR" dirty="0" smtClean="0">
                <a:solidFill>
                  <a:schemeClr val="bg1"/>
                </a:solidFill>
                <a:latin typeface="Tahoma" pitchFamily="34" charset="0"/>
                <a:cs typeface="Tahoma" pitchFamily="34" charset="0"/>
              </a:rPr>
              <a:t>Ulaştırma, Denizcilik ve Haberleşme </a:t>
            </a:r>
            <a:r>
              <a:rPr lang="tr-TR" dirty="0">
                <a:solidFill>
                  <a:schemeClr val="bg1"/>
                </a:solidFill>
                <a:latin typeface="Tahoma" pitchFamily="34" charset="0"/>
                <a:cs typeface="Tahoma" pitchFamily="34" charset="0"/>
              </a:rPr>
              <a:t>Bakanlığı’na sunar.</a:t>
            </a:r>
          </a:p>
          <a:p>
            <a:pPr algn="just" fontAlgn="auto">
              <a:spcBef>
                <a:spcPts val="0"/>
              </a:spcBef>
              <a:spcAft>
                <a:spcPts val="0"/>
              </a:spcAft>
              <a:buBlip>
                <a:blip r:embed="rId2"/>
              </a:buBlip>
              <a:defRPr/>
            </a:pP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r>
              <a:rPr lang="tr-TR" dirty="0">
                <a:solidFill>
                  <a:schemeClr val="bg1"/>
                </a:solidFill>
                <a:latin typeface="Tahoma" pitchFamily="34" charset="0"/>
                <a:cs typeface="Tahoma" pitchFamily="34" charset="0"/>
              </a:rPr>
              <a:t>Kurul’un önerisi üzerine çalışma grupları oluşturulur. Çalışma grupları, hazırladıkları raporları Kurul Başkanı’na sunar. Kurul Başkanı, takip eden kurul toplantısında yapılan çalışmalar hakkında Kurul’u bilgilendirir. Kurul gerek görmesi halinde ilgili çalışma grubu başkanı veya üyelerini toplantılara davet edebilir.</a:t>
            </a:r>
          </a:p>
          <a:p>
            <a:pPr algn="just" fontAlgn="auto">
              <a:spcBef>
                <a:spcPts val="0"/>
              </a:spcBef>
              <a:spcAft>
                <a:spcPts val="0"/>
              </a:spcAft>
              <a:buBlip>
                <a:blip r:embed="rId2"/>
              </a:buBlip>
              <a:defRPr/>
            </a:pPr>
            <a:endParaRPr lang="tr-TR" dirty="0">
              <a:solidFill>
                <a:schemeClr val="bg1"/>
              </a:solidFill>
              <a:latin typeface="Tahoma" pitchFamily="34" charset="0"/>
              <a:cs typeface="Tahoma" pitchFamily="34" charset="0"/>
            </a:endParaRPr>
          </a:p>
          <a:p>
            <a:pPr algn="just" fontAlgn="auto">
              <a:spcBef>
                <a:spcPts val="0"/>
              </a:spcBef>
              <a:spcAft>
                <a:spcPts val="0"/>
              </a:spcAft>
              <a:buBlip>
                <a:blip r:embed="rId2"/>
              </a:buBlip>
              <a:defRPr/>
            </a:pPr>
            <a:r>
              <a:rPr lang="tr-TR" dirty="0">
                <a:solidFill>
                  <a:schemeClr val="bg1"/>
                </a:solidFill>
                <a:latin typeface="Tahoma" pitchFamily="34" charset="0"/>
                <a:cs typeface="Tahoma" pitchFamily="34" charset="0"/>
              </a:rPr>
              <a:t>Kurul toplantılarına üst üste </a:t>
            </a:r>
            <a:r>
              <a:rPr lang="tr-TR" dirty="0" smtClean="0">
                <a:solidFill>
                  <a:schemeClr val="bg1"/>
                </a:solidFill>
                <a:latin typeface="Tahoma" pitchFamily="34" charset="0"/>
                <a:cs typeface="Tahoma" pitchFamily="34" charset="0"/>
              </a:rPr>
              <a:t>iki </a:t>
            </a:r>
            <a:r>
              <a:rPr lang="tr-TR" dirty="0">
                <a:solidFill>
                  <a:schemeClr val="bg1"/>
                </a:solidFill>
                <a:latin typeface="Tahoma" pitchFamily="34" charset="0"/>
                <a:cs typeface="Tahoma" pitchFamily="34" charset="0"/>
              </a:rPr>
              <a:t>kez mazeretsiz katılmayanların üyelikleri kendiliğinden sona erer. Bu halde ilgili kurum veya kuruluştan yeni temsilci istenir. </a:t>
            </a:r>
          </a:p>
          <a:p>
            <a:pPr eaLnBrk="0" hangingPunct="0">
              <a:spcBef>
                <a:spcPct val="20000"/>
              </a:spcBef>
              <a:defRPr/>
            </a:pPr>
            <a:endParaRPr lang="tr-TR" kern="0" dirty="0">
              <a:solidFill>
                <a:schemeClr val="bg1"/>
              </a:solidFill>
              <a:latin typeface="Tahoma" pitchFamily="34" charset="0"/>
              <a:cs typeface="Tahoma" pitchFamily="34" charset="0"/>
            </a:endParaRPr>
          </a:p>
        </p:txBody>
      </p:sp>
      <p:sp>
        <p:nvSpPr>
          <p:cNvPr id="7175" name="5 Dikdörtgen"/>
          <p:cNvSpPr>
            <a:spLocks noChangeArrowheads="1"/>
          </p:cNvSpPr>
          <p:nvPr/>
        </p:nvSpPr>
        <p:spPr bwMode="auto">
          <a:xfrm>
            <a:off x="4724400" y="1170087"/>
            <a:ext cx="4114800" cy="4801314"/>
          </a:xfrm>
          <a:prstGeom prst="rect">
            <a:avLst/>
          </a:prstGeom>
          <a:noFill/>
          <a:ln w="9525">
            <a:noFill/>
            <a:miter lim="800000"/>
            <a:headEnd/>
            <a:tailEnd/>
          </a:ln>
        </p:spPr>
        <p:txBody>
          <a:bodyPr wrap="square">
            <a:spAutoFit/>
          </a:bodyPr>
          <a:lstStyle/>
          <a:p>
            <a:pPr algn="just">
              <a:buBlip>
                <a:blip r:embed="rId2"/>
              </a:buBlip>
            </a:pPr>
            <a:r>
              <a:rPr lang="tr-TR" dirty="0">
                <a:solidFill>
                  <a:schemeClr val="bg1"/>
                </a:solidFill>
                <a:latin typeface="Tahoma" pitchFamily="34" charset="0"/>
                <a:cs typeface="Tahoma" pitchFamily="34" charset="0"/>
              </a:rPr>
              <a:t>Kurul çalışmalarını kamuoyuna duyurmak için web sitesi oluşturulur.</a:t>
            </a:r>
          </a:p>
          <a:p>
            <a:pPr algn="just">
              <a:buBlip>
                <a:blip r:embed="rId2"/>
              </a:buBlip>
            </a:pPr>
            <a:endParaRPr lang="tr-TR" dirty="0">
              <a:solidFill>
                <a:schemeClr val="bg1"/>
              </a:solidFill>
              <a:latin typeface="Tahoma" pitchFamily="34" charset="0"/>
              <a:cs typeface="Tahoma" pitchFamily="34" charset="0"/>
            </a:endParaRPr>
          </a:p>
          <a:p>
            <a:pPr algn="just">
              <a:buBlip>
                <a:blip r:embed="rId2"/>
              </a:buBlip>
            </a:pPr>
            <a:r>
              <a:rPr lang="tr-TR" dirty="0">
                <a:solidFill>
                  <a:schemeClr val="bg1"/>
                </a:solidFill>
                <a:latin typeface="Tahoma" pitchFamily="34" charset="0"/>
                <a:cs typeface="Tahoma" pitchFamily="34" charset="0"/>
              </a:rPr>
              <a:t>Kurul işleyişinde, üyeler ve sekreterya arasındaki iletişim, elektronik ortamda yapılır. </a:t>
            </a:r>
          </a:p>
          <a:p>
            <a:pPr algn="just">
              <a:buBlip>
                <a:blip r:embed="rId2"/>
              </a:buBlip>
            </a:pPr>
            <a:endParaRPr lang="tr-TR" dirty="0">
              <a:solidFill>
                <a:schemeClr val="bg1"/>
              </a:solidFill>
              <a:latin typeface="Tahoma" pitchFamily="34" charset="0"/>
              <a:cs typeface="Tahoma" pitchFamily="34" charset="0"/>
            </a:endParaRPr>
          </a:p>
          <a:p>
            <a:pPr algn="just">
              <a:buBlip>
                <a:blip r:embed="rId2"/>
              </a:buBlip>
            </a:pPr>
            <a:r>
              <a:rPr lang="tr-TR" dirty="0">
                <a:solidFill>
                  <a:schemeClr val="bg1"/>
                </a:solidFill>
                <a:latin typeface="Tahoma" pitchFamily="34" charset="0"/>
                <a:cs typeface="Tahoma" pitchFamily="34" charset="0"/>
              </a:rPr>
              <a:t>Kurul’da görev alan üyelere söz konusu görev için ayrıca bir ücret ödemesi yapılmaz.</a:t>
            </a:r>
          </a:p>
          <a:p>
            <a:pPr algn="just">
              <a:buBlip>
                <a:blip r:embed="rId2"/>
              </a:buBlip>
            </a:pPr>
            <a:endParaRPr lang="tr-TR" dirty="0">
              <a:solidFill>
                <a:schemeClr val="bg1"/>
              </a:solidFill>
              <a:latin typeface="Tahoma" pitchFamily="34" charset="0"/>
              <a:cs typeface="Tahoma" pitchFamily="34" charset="0"/>
            </a:endParaRPr>
          </a:p>
          <a:p>
            <a:pPr algn="just">
              <a:buBlip>
                <a:blip r:embed="rId2"/>
              </a:buBlip>
            </a:pPr>
            <a:r>
              <a:rPr lang="tr-TR" dirty="0" smtClean="0">
                <a:solidFill>
                  <a:schemeClr val="bg1"/>
                </a:solidFill>
                <a:latin typeface="Tahoma" pitchFamily="34" charset="0"/>
                <a:cs typeface="Tahoma" pitchFamily="34" charset="0"/>
              </a:rPr>
              <a:t>Kurul’un </a:t>
            </a:r>
            <a:r>
              <a:rPr lang="tr-TR" dirty="0">
                <a:solidFill>
                  <a:schemeClr val="bg1"/>
                </a:solidFill>
                <a:latin typeface="Tahoma" pitchFamily="34" charset="0"/>
                <a:cs typeface="Tahoma" pitchFamily="34" charset="0"/>
              </a:rPr>
              <a:t>çalışmalarını sürdürebilmesi için gerekli olan harcamalar, </a:t>
            </a:r>
            <a:r>
              <a:rPr lang="tr-TR" dirty="0" smtClean="0">
                <a:solidFill>
                  <a:schemeClr val="bg1"/>
                </a:solidFill>
                <a:latin typeface="Tahoma" pitchFamily="34" charset="0"/>
                <a:cs typeface="Tahoma" pitchFamily="34" charset="0"/>
              </a:rPr>
              <a:t>Ulaştırma, Denizcilik ve Haberleşme </a:t>
            </a:r>
            <a:r>
              <a:rPr lang="tr-TR" dirty="0">
                <a:solidFill>
                  <a:schemeClr val="bg1"/>
                </a:solidFill>
                <a:latin typeface="Tahoma" pitchFamily="34" charset="0"/>
                <a:cs typeface="Tahoma" pitchFamily="34" charset="0"/>
              </a:rPr>
              <a:t>Bakanlığı bütçesinden karşılanır. Bu konu ile ilgili uygulama esas ve usulleri, Bakanlıkça hazırlanacak bir yönerge ile belirlenir.</a:t>
            </a:r>
          </a:p>
        </p:txBody>
      </p:sp>
      <p:pic>
        <p:nvPicPr>
          <p:cNvPr id="6" name="5 Resim" descr="İnternet Kurulu_logo.jpg"/>
          <p:cNvPicPr>
            <a:picLocks noChangeAspect="1"/>
          </p:cNvPicPr>
          <p:nvPr/>
        </p:nvPicPr>
        <p:blipFill>
          <a:blip r:embed="rId3" cstate="print"/>
          <a:stretch>
            <a:fillRect/>
          </a:stretch>
        </p:blipFill>
        <p:spPr>
          <a:xfrm>
            <a:off x="8267700" y="25774"/>
            <a:ext cx="800100" cy="964826"/>
          </a:xfrm>
          <a:prstGeom prst="rect">
            <a:avLst/>
          </a:prstGeom>
        </p:spPr>
      </p:pic>
      <p:sp>
        <p:nvSpPr>
          <p:cNvPr id="5" name="6 Başlık"/>
          <p:cNvSpPr txBox="1">
            <a:spLocks/>
          </p:cNvSpPr>
          <p:nvPr/>
        </p:nvSpPr>
        <p:spPr>
          <a:xfrm>
            <a:off x="228600" y="214290"/>
            <a:ext cx="8686800" cy="62391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800" dirty="0" smtClean="0">
                <a:solidFill>
                  <a:srgbClr val="FFFFFF"/>
                </a:solidFill>
                <a:latin typeface="Tahoma" pitchFamily="34" charset="0"/>
                <a:cs typeface="Tahoma" pitchFamily="34" charset="0"/>
              </a:rPr>
              <a:t>İNTERNET KURULU YAPISI / </a:t>
            </a:r>
            <a:r>
              <a:rPr lang="tr-TR" sz="2800" b="1" dirty="0" smtClean="0">
                <a:solidFill>
                  <a:srgbClr val="FFFFFF"/>
                </a:solidFill>
                <a:latin typeface="Tahoma" pitchFamily="34" charset="0"/>
                <a:cs typeface="Tahoma" pitchFamily="34" charset="0"/>
              </a:rPr>
              <a:t>Kurulun Çalışma Şekli</a:t>
            </a:r>
            <a:endParaRPr lang="tr-TR" sz="2800" b="1" dirty="0">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Başlık"/>
          <p:cNvSpPr txBox="1">
            <a:spLocks/>
          </p:cNvSpPr>
          <p:nvPr/>
        </p:nvSpPr>
        <p:spPr>
          <a:xfrm>
            <a:off x="171424" y="214290"/>
            <a:ext cx="7829576" cy="5715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800" dirty="0" smtClean="0">
                <a:solidFill>
                  <a:srgbClr val="FFFFFF"/>
                </a:solidFill>
                <a:latin typeface="Tahoma" pitchFamily="34" charset="0"/>
                <a:cs typeface="Tahoma" pitchFamily="34" charset="0"/>
              </a:rPr>
              <a:t>İNTERNET KURULU YAPISI / </a:t>
            </a:r>
            <a:r>
              <a:rPr lang="tr-TR" sz="2800" b="1" dirty="0" smtClean="0">
                <a:solidFill>
                  <a:srgbClr val="FFFFFF"/>
                </a:solidFill>
                <a:latin typeface="Tahoma" pitchFamily="34" charset="0"/>
                <a:cs typeface="Tahoma" pitchFamily="34" charset="0"/>
              </a:rPr>
              <a:t>Çalışma Grupları</a:t>
            </a:r>
            <a:endParaRPr lang="tr-TR" sz="2800" b="1" dirty="0">
              <a:solidFill>
                <a:srgbClr val="FFFFFF"/>
              </a:solidFill>
              <a:latin typeface="Tahoma" pitchFamily="34" charset="0"/>
              <a:cs typeface="Tahoma" pitchFamily="34" charset="0"/>
            </a:endParaRPr>
          </a:p>
        </p:txBody>
      </p:sp>
      <p:sp>
        <p:nvSpPr>
          <p:cNvPr id="7" name="6 İçerik Yer Tutucusu"/>
          <p:cNvSpPr txBox="1">
            <a:spLocks/>
          </p:cNvSpPr>
          <p:nvPr/>
        </p:nvSpPr>
        <p:spPr bwMode="auto">
          <a:xfrm>
            <a:off x="928688" y="1357313"/>
            <a:ext cx="7000875" cy="3929062"/>
          </a:xfrm>
          <a:prstGeom prst="rect">
            <a:avLst/>
          </a:prstGeom>
          <a:noFill/>
          <a:ln w="9525">
            <a:noFill/>
            <a:miter lim="800000"/>
            <a:headEnd/>
            <a:tailEnd/>
          </a:ln>
        </p:spPr>
        <p:txBody>
          <a:bodyPr lIns="100465" tIns="50232" rIns="100465" bIns="50232"/>
          <a:lstStyle/>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E-devlet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Yeni Nesil İletişim Teknolojileri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İnternetin Güvenli Kullanımı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Bilgi Güvenliği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Bilgi Toplumu ve Bilişim Kültürü Oluşturma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Bilişim Hukuku ve 5651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IPV6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İnternet/Yeni Medya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Uluslararası İlişkiler Çalışma Grubu</a:t>
            </a:r>
          </a:p>
          <a:p>
            <a:pPr algn="just" fontAlgn="auto">
              <a:spcBef>
                <a:spcPts val="0"/>
              </a:spcBef>
              <a:spcAft>
                <a:spcPts val="0"/>
              </a:spcAft>
              <a:buBlip>
                <a:blip r:embed="rId2"/>
              </a:buBlip>
              <a:defRPr/>
            </a:pPr>
            <a:r>
              <a:rPr lang="tr-TR" sz="1900" dirty="0">
                <a:solidFill>
                  <a:schemeClr val="bg1"/>
                </a:solidFill>
                <a:latin typeface="Tahoma" pitchFamily="34" charset="0"/>
                <a:cs typeface="Tahoma" pitchFamily="34" charset="0"/>
              </a:rPr>
              <a:t>  Facebook Çalışma Grubu</a:t>
            </a:r>
          </a:p>
          <a:p>
            <a:pPr eaLnBrk="0" hangingPunct="0">
              <a:spcBef>
                <a:spcPct val="20000"/>
              </a:spcBef>
              <a:defRPr/>
            </a:pPr>
            <a:endParaRPr lang="tr-TR" sz="1900" kern="0" dirty="0">
              <a:solidFill>
                <a:schemeClr val="bg1"/>
              </a:solidFill>
              <a:latin typeface="Tahoma" pitchFamily="34" charset="0"/>
              <a:cs typeface="Tahoma" pitchFamily="34" charset="0"/>
            </a:endParaRPr>
          </a:p>
        </p:txBody>
      </p:sp>
      <p:pic>
        <p:nvPicPr>
          <p:cNvPr id="4" name="3 Resim" descr="İnternet Kurulu_logo.jpg"/>
          <p:cNvPicPr>
            <a:picLocks noChangeAspect="1"/>
          </p:cNvPicPr>
          <p:nvPr/>
        </p:nvPicPr>
        <p:blipFill>
          <a:blip r:embed="rId3" cstate="print"/>
          <a:stretch>
            <a:fillRect/>
          </a:stretch>
        </p:blipFill>
        <p:spPr>
          <a:xfrm>
            <a:off x="8153400" y="152400"/>
            <a:ext cx="800100" cy="9648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09600" y="1828800"/>
            <a:ext cx="7851648" cy="1828800"/>
          </a:xfrm>
        </p:spPr>
        <p:txBody>
          <a:bodyPr>
            <a:normAutofit/>
          </a:bodyPr>
          <a:lstStyle/>
          <a:p>
            <a:r>
              <a:rPr lang="tr-TR" sz="3600" b="1" dirty="0" smtClean="0">
                <a:latin typeface="Tahoma" pitchFamily="34" charset="0"/>
                <a:ea typeface="Tahoma" pitchFamily="34" charset="0"/>
                <a:cs typeface="Tahoma" pitchFamily="34" charset="0"/>
              </a:rPr>
              <a:t>Güvenli İnternet Çalışması</a:t>
            </a:r>
            <a:br>
              <a:rPr lang="tr-TR" sz="3600" b="1" dirty="0" smtClean="0">
                <a:latin typeface="Tahoma" pitchFamily="34" charset="0"/>
                <a:ea typeface="Tahoma" pitchFamily="34" charset="0"/>
                <a:cs typeface="Tahoma" pitchFamily="34" charset="0"/>
              </a:rPr>
            </a:br>
            <a:r>
              <a:rPr lang="tr-TR" sz="2800" b="1" dirty="0" smtClean="0">
                <a:latin typeface="Tahoma" pitchFamily="34" charset="0"/>
                <a:ea typeface="Tahoma" pitchFamily="34" charset="0"/>
                <a:cs typeface="Tahoma" pitchFamily="34" charset="0"/>
              </a:rPr>
              <a:t>09 Şubat Güvenli İnternet Günü Etkinliği</a:t>
            </a:r>
          </a:p>
        </p:txBody>
      </p:sp>
      <p:sp>
        <p:nvSpPr>
          <p:cNvPr id="3" name="2 Alt Başlık"/>
          <p:cNvSpPr>
            <a:spLocks noGrp="1"/>
          </p:cNvSpPr>
          <p:nvPr>
            <p:ph type="subTitle" idx="1"/>
          </p:nvPr>
        </p:nvSpPr>
        <p:spPr>
          <a:xfrm>
            <a:off x="539552" y="2204864"/>
            <a:ext cx="8062912" cy="1752600"/>
          </a:xfrm>
        </p:spPr>
        <p:txBody>
          <a:bodyPr>
            <a:normAutofit/>
          </a:bodyPr>
          <a:lstStyle/>
          <a:p>
            <a:r>
              <a:rPr lang="tr-TR" b="1" dirty="0" smtClean="0"/>
              <a:t>09-02-2011</a:t>
            </a:r>
          </a:p>
        </p:txBody>
      </p:sp>
      <p:pic>
        <p:nvPicPr>
          <p:cNvPr id="4" name="3 Resim" descr="İnternet Kurulu_logo.jpg"/>
          <p:cNvPicPr>
            <a:picLocks noChangeAspect="1"/>
          </p:cNvPicPr>
          <p:nvPr/>
        </p:nvPicPr>
        <p:blipFill>
          <a:blip r:embed="rId2" cstate="print"/>
          <a:stretch>
            <a:fillRect/>
          </a:stretch>
        </p:blipFill>
        <p:spPr>
          <a:xfrm>
            <a:off x="8153400" y="152400"/>
            <a:ext cx="800100" cy="9648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95400"/>
            <a:ext cx="8229600" cy="3657600"/>
          </a:xfrm>
        </p:spPr>
        <p:txBody>
          <a:bodyPr>
            <a:normAutofit fontScale="92500"/>
          </a:bodyPr>
          <a:lstStyle/>
          <a:p>
            <a:pPr>
              <a:buNone/>
            </a:pPr>
            <a:r>
              <a:rPr lang="tr-TR" sz="2400" dirty="0" smtClean="0">
                <a:latin typeface="Tahoma" pitchFamily="34" charset="0"/>
                <a:ea typeface="Tahoma" pitchFamily="34" charset="0"/>
                <a:cs typeface="Tahoma" pitchFamily="34" charset="0"/>
              </a:rPr>
              <a:t>Tüm Dünyada eş zamanlı kutlanır.</a:t>
            </a:r>
          </a:p>
          <a:p>
            <a:pPr>
              <a:buNone/>
            </a:pPr>
            <a:r>
              <a:rPr lang="tr-TR" sz="2400" dirty="0" smtClean="0">
                <a:latin typeface="Tahoma" pitchFamily="34" charset="0"/>
                <a:ea typeface="Tahoma" pitchFamily="34" charset="0"/>
                <a:cs typeface="Tahoma" pitchFamily="34" charset="0"/>
              </a:rPr>
              <a:t>Güvenli İnternetin kamuoyunda algı oluşturma çalışmalarıdır.</a:t>
            </a:r>
          </a:p>
          <a:p>
            <a:pPr>
              <a:buNone/>
            </a:pPr>
            <a:r>
              <a:rPr lang="tr-TR" sz="2400" dirty="0" smtClean="0">
                <a:latin typeface="Tahoma" pitchFamily="34" charset="0"/>
                <a:ea typeface="Tahoma" pitchFamily="34" charset="0"/>
                <a:cs typeface="Tahoma" pitchFamily="34" charset="0"/>
              </a:rPr>
              <a:t>Ülkemizde son üç yıldır kutlanmaktadır.</a:t>
            </a:r>
          </a:p>
          <a:p>
            <a:pPr>
              <a:buNone/>
            </a:pPr>
            <a:endParaRPr lang="tr-TR" sz="2400" dirty="0" smtClean="0">
              <a:latin typeface="Tahoma" pitchFamily="34" charset="0"/>
              <a:ea typeface="Tahoma" pitchFamily="34" charset="0"/>
              <a:cs typeface="Tahoma" pitchFamily="34" charset="0"/>
            </a:endParaRPr>
          </a:p>
          <a:p>
            <a:pPr marL="0" indent="0" algn="just">
              <a:spcBef>
                <a:spcPts val="0"/>
              </a:spcBef>
              <a:buClr>
                <a:schemeClr val="tx2">
                  <a:lumMod val="50000"/>
                </a:schemeClr>
              </a:buClr>
              <a:buSzPct val="150000"/>
              <a:buFont typeface="Wingdings" pitchFamily="2" charset="2"/>
              <a:buChar char="Ø"/>
            </a:pPr>
            <a:r>
              <a:rPr lang="tr-TR" sz="2400" dirty="0" smtClean="0">
                <a:latin typeface="Tahoma" pitchFamily="34" charset="0"/>
                <a:ea typeface="Tahoma" pitchFamily="34" charset="0"/>
                <a:cs typeface="Tahoma" pitchFamily="34" charset="0"/>
              </a:rPr>
              <a:t>Bu konuda TBMM, STK’lar, MEB, BTK, UDH Bakanlığı, İç İşleri Bakanlığı, Emniyet Genel Müdürlüğü iş birliğinde olmalıdır.</a:t>
            </a:r>
          </a:p>
          <a:p>
            <a:pPr marL="0" indent="0" algn="just">
              <a:spcBef>
                <a:spcPts val="0"/>
              </a:spcBef>
              <a:buClr>
                <a:schemeClr val="tx2">
                  <a:lumMod val="50000"/>
                </a:schemeClr>
              </a:buClr>
              <a:buSzPct val="150000"/>
              <a:buNone/>
            </a:pPr>
            <a:endParaRPr lang="tr-TR" sz="2400" dirty="0" smtClean="0">
              <a:latin typeface="Tahoma" pitchFamily="34" charset="0"/>
              <a:ea typeface="Tahoma" pitchFamily="34" charset="0"/>
              <a:cs typeface="Tahoma" pitchFamily="34" charset="0"/>
            </a:endParaRPr>
          </a:p>
          <a:p>
            <a:pPr>
              <a:buClr>
                <a:schemeClr val="tx2">
                  <a:lumMod val="50000"/>
                </a:schemeClr>
              </a:buClr>
              <a:buSzPct val="150000"/>
              <a:buFont typeface="Wingdings" pitchFamily="2" charset="2"/>
              <a:buChar char="Ø"/>
            </a:pPr>
            <a:r>
              <a:rPr lang="tr-TR" sz="2400" dirty="0" smtClean="0">
                <a:latin typeface="Tahoma" pitchFamily="34" charset="0"/>
                <a:ea typeface="Tahoma" pitchFamily="34" charset="0"/>
                <a:cs typeface="Tahoma" pitchFamily="34" charset="0"/>
              </a:rPr>
              <a:t>Her sene Müfredata Güvenli İnternet Günü ilave edilmelidir.</a:t>
            </a:r>
            <a:endParaRPr lang="tr-TR" sz="2400" dirty="0">
              <a:latin typeface="Tahoma" pitchFamily="34" charset="0"/>
              <a:ea typeface="Tahoma" pitchFamily="34" charset="0"/>
              <a:cs typeface="Tahoma" pitchFamily="34" charset="0"/>
            </a:endParaRPr>
          </a:p>
        </p:txBody>
      </p:sp>
      <p:sp>
        <p:nvSpPr>
          <p:cNvPr id="5" name="6 Başlık"/>
          <p:cNvSpPr txBox="1">
            <a:spLocks/>
          </p:cNvSpPr>
          <p:nvPr/>
        </p:nvSpPr>
        <p:spPr>
          <a:xfrm>
            <a:off x="171424" y="228600"/>
            <a:ext cx="8058176" cy="6858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tr-TR" sz="2500" dirty="0" smtClean="0">
                <a:solidFill>
                  <a:srgbClr val="FFFFFF"/>
                </a:solidFill>
                <a:latin typeface="Tahoma" pitchFamily="34" charset="0"/>
                <a:cs typeface="Tahoma" pitchFamily="34" charset="0"/>
              </a:rPr>
              <a:t>GÜVENLİ İNTERNET ÇALIŞMASI/ </a:t>
            </a:r>
            <a:r>
              <a:rPr lang="tr-TR" sz="2500" b="1" dirty="0" smtClean="0">
                <a:solidFill>
                  <a:srgbClr val="FFFFFF"/>
                </a:solidFill>
                <a:latin typeface="Tahoma" pitchFamily="34" charset="0"/>
                <a:cs typeface="Tahoma" pitchFamily="34" charset="0"/>
              </a:rPr>
              <a:t>Güvenli internet Günü Nedir?</a:t>
            </a:r>
            <a:endParaRPr lang="tr-TR" sz="2500" b="1" dirty="0">
              <a:solidFill>
                <a:srgbClr val="FFFFFF"/>
              </a:solidFill>
              <a:latin typeface="Tahoma" pitchFamily="34" charset="0"/>
              <a:cs typeface="Tahoma" pitchFamily="34" charset="0"/>
            </a:endParaRPr>
          </a:p>
        </p:txBody>
      </p:sp>
      <p:pic>
        <p:nvPicPr>
          <p:cNvPr id="4" name="3 Resim" descr="İnternet Kurulu_logo.jpg"/>
          <p:cNvPicPr>
            <a:picLocks noChangeAspect="1"/>
          </p:cNvPicPr>
          <p:nvPr/>
        </p:nvPicPr>
        <p:blipFill>
          <a:blip r:embed="rId2" cstate="print"/>
          <a:stretch>
            <a:fillRect/>
          </a:stretch>
        </p:blipFill>
        <p:spPr>
          <a:xfrm>
            <a:off x="7924800" y="228600"/>
            <a:ext cx="800100" cy="96482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7737</TotalTime>
  <Words>1992</Words>
  <Application>Microsoft Office PowerPoint</Application>
  <PresentationFormat>Ekran Gösterisi (4:3)</PresentationFormat>
  <Paragraphs>279</Paragraphs>
  <Slides>36</Slides>
  <Notes>13</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Flow</vt:lpstr>
      <vt:lpstr>Slayt 1</vt:lpstr>
      <vt:lpstr>Slayt 2</vt:lpstr>
      <vt:lpstr>İnternet Kurulu Yapısı</vt:lpstr>
      <vt:lpstr>Slayt 4</vt:lpstr>
      <vt:lpstr>Slayt 5</vt:lpstr>
      <vt:lpstr>Slayt 6</vt:lpstr>
      <vt:lpstr>Slayt 7</vt:lpstr>
      <vt:lpstr>Güvenli İnternet Çalışması 09 Şubat Güvenli İnternet Günü Etkinliği</vt:lpstr>
      <vt:lpstr>Slayt 9</vt:lpstr>
      <vt:lpstr>Slayt 10</vt:lpstr>
      <vt:lpstr>Slayt 11</vt:lpstr>
      <vt:lpstr>Slayt 12</vt:lpstr>
      <vt:lpstr>Slayt 13</vt:lpstr>
      <vt:lpstr>Slayt 14</vt:lpstr>
      <vt:lpstr>Slayt 15</vt:lpstr>
      <vt:lpstr>Slayt 16</vt:lpstr>
      <vt:lpstr>Slayt 17</vt:lpstr>
      <vt:lpstr>Slayt 18</vt:lpstr>
      <vt:lpstr>Slayt 19</vt:lpstr>
      <vt:lpstr>5651 Çalışmaları</vt:lpstr>
      <vt:lpstr>Slayt 21</vt:lpstr>
      <vt:lpstr>Destek Hattı</vt:lpstr>
      <vt:lpstr>Slayt 23</vt:lpstr>
      <vt:lpstr>Slayt 24</vt:lpstr>
      <vt:lpstr>Slayt 25</vt:lpstr>
      <vt:lpstr>Slayt 26</vt:lpstr>
      <vt:lpstr>Slayt 27</vt:lpstr>
      <vt:lpstr>Slayt 28</vt:lpstr>
      <vt:lpstr>Slayt 29</vt:lpstr>
      <vt:lpstr>Slayt 30</vt:lpstr>
      <vt:lpstr>Slayt 31</vt:lpstr>
      <vt:lpstr>Slayt 32</vt:lpstr>
      <vt:lpstr>Slayt 33</vt:lpstr>
      <vt:lpstr>İnternetin Gelişmesi</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melek gözübüyük berber;Fatih Boran Berber</dc:creator>
  <cp:lastModifiedBy>Samsung</cp:lastModifiedBy>
  <cp:revision>144</cp:revision>
  <dcterms:created xsi:type="dcterms:W3CDTF">2010-06-10T07:23:29Z</dcterms:created>
  <dcterms:modified xsi:type="dcterms:W3CDTF">2012-05-15T11:26:11Z</dcterms:modified>
</cp:coreProperties>
</file>